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1" r:id="rId4"/>
    <p:sldId id="259" r:id="rId5"/>
    <p:sldId id="277" r:id="rId6"/>
    <p:sldId id="276" r:id="rId7"/>
    <p:sldId id="289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88" r:id="rId17"/>
    <p:sldId id="287" r:id="rId18"/>
    <p:sldId id="260" r:id="rId19"/>
    <p:sldId id="258" r:id="rId20"/>
    <p:sldId id="280" r:id="rId21"/>
    <p:sldId id="279" r:id="rId22"/>
    <p:sldId id="285" r:id="rId23"/>
    <p:sldId id="291" r:id="rId24"/>
    <p:sldId id="261" r:id="rId25"/>
    <p:sldId id="272" r:id="rId26"/>
    <p:sldId id="283" r:id="rId27"/>
    <p:sldId id="273" r:id="rId28"/>
    <p:sldId id="292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C08"/>
    <a:srgbClr val="F76819"/>
    <a:srgbClr val="F87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Z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ZA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Z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1BD08E6-C215-4C6B-A46A-90C78433E5D6}" type="datetime1">
              <a:rPr lang="en-ZA"/>
              <a:pPr lvl="0"/>
              <a:t>2016/07/21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Z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ZA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Z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EFFA587-9BDB-4BCC-8F1C-F73C6CABE039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178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DCF931-9DF3-429B-8900-020C4878345C}" type="slidenum">
              <a:t>20</a:t>
            </a:fld>
            <a:endParaRPr lang="en-ZA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95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EFFA587-9BDB-4BCC-8F1C-F73C6CABE039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385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47" y="-8467"/>
            <a:ext cx="12192052" cy="6866467"/>
            <a:chOff x="-47" y="-8467"/>
            <a:chExt cx="12192052" cy="6866467"/>
          </a:xfrm>
        </p:grpSpPr>
        <p:cxnSp>
          <p:nvCxnSpPr>
            <p:cNvPr id="3" name="Straight Connector 31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Isosceles Triangle 26"/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Isosceles Triangle 30"/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18"/>
            <p:cNvSpPr/>
            <p:nvPr/>
          </p:nvSpPr>
          <p:spPr>
            <a:xfrm rot="10799991">
              <a:off x="-47" y="0"/>
              <a:ext cx="842592" cy="5666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1FA99B-979D-45B7-A4A0-3649DD1F4C36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910325-4664-4020-9432-ECC2D61532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38E97C-7941-4EBD-B24C-2DC9A4CE7305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428C0E-7799-451D-BBBE-90DB9BEC7D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3E6D77-9CE6-4EEC-AD04-55C03F87F888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FFD83F-B109-4332-B802-582444E1665F}" type="slidenum">
              <a:t>‹#›</a:t>
            </a:fld>
            <a:endParaRPr lang="en-US"/>
          </a:p>
        </p:txBody>
      </p:sp>
      <p:sp>
        <p:nvSpPr>
          <p:cNvPr id="8" name="TextBox 19"/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/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6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441B35-851C-4115-A650-7D9AE04CB2FF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DFA1CE-97FD-4BC4-A84B-228F5B7BE3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560C36-BCF1-4EC5-B63C-9A0C819D5C9C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E1BB8-D8E9-4A4C-97C7-22D8AC45FCE4}" type="slidenum">
              <a:t>‹#›</a:t>
            </a:fld>
            <a:endParaRPr lang="en-US"/>
          </a:p>
        </p:txBody>
      </p:sp>
      <p:sp>
        <p:nvSpPr>
          <p:cNvPr id="8" name="TextBox 23"/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17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6540-E11C-46A9-BB8A-CFA5EABC90AD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F1AC1C-E9A9-4A7E-A2C3-9196A1FAE5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7D7484-2EDA-4C90-A5D6-9F62412DB058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27F63A-30AA-40CD-97AF-AF5F01E06A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4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DD3A6-E4AD-4712-BCE6-FD1BE238FA55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250916-83D0-4DA4-990C-57BD6615DC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A7593F-4A4E-41FE-9679-1A0B1EE4E08D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F37AF-A365-4DA4-81BB-A5D32B26C7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48A3EA-61BD-488C-8A29-F28084F9C92C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C8729F-69E4-4014-99DD-D072678501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EF8A71-85C2-4E3D-90B2-1844DB816D6D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A2CF64-8F28-4171-BBFE-07F87DEE2F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2497B0-AD31-4C9A-989F-F09868EC53DA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DA9B89-D1D0-42AF-9284-164065E7D1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6370E-8D20-462C-BE05-816867E68C9D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6423C7-ABEB-41D4-8A69-F10A859384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B4F931-351C-4AEB-93AE-91AEF3C2ED7D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D72BF7-AA9D-4257-A47A-B6FE15DA15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308086-CF33-4C53-B654-584A4D94171F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468CC6-43B9-4314-ABCD-8227DF3707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1A1086-3991-4626-8E39-230F2800C20F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A444FB-FA08-4157-9F1F-815E955DA9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Isosceles Triangle 23"/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Isosceles Triangle 27"/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28"/>
            <p:cNvSpPr/>
            <p:nvPr/>
          </p:nvSpPr>
          <p:spPr>
            <a:xfrm>
              <a:off x="0" y="4013201"/>
              <a:ext cx="448732" cy="2844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270"/>
                <a:gd name="f9" fmla="+- 0 0 -180"/>
                <a:gd name="f10" fmla="+- 0 0 -90"/>
                <a:gd name="f11" fmla="abs f3"/>
                <a:gd name="f12" fmla="abs f4"/>
                <a:gd name="f13" fmla="abs f5"/>
                <a:gd name="f14" fmla="*/ f7 f0 1"/>
                <a:gd name="f15" fmla="*/ f8 f0 1"/>
                <a:gd name="f16" fmla="*/ f9 f0 1"/>
                <a:gd name="f17" fmla="*/ f10 f0 1"/>
                <a:gd name="f18" fmla="?: f11 f3 1"/>
                <a:gd name="f19" fmla="?: f12 f4 1"/>
                <a:gd name="f20" fmla="?: f13 f5 1"/>
                <a:gd name="f21" fmla="*/ f14 1 f2"/>
                <a:gd name="f22" fmla="*/ f15 1 f2"/>
                <a:gd name="f23" fmla="*/ f16 1 f2"/>
                <a:gd name="f24" fmla="*/ f17 1 f2"/>
                <a:gd name="f25" fmla="*/ f18 1 21600"/>
                <a:gd name="f26" fmla="*/ f19 1 21600"/>
                <a:gd name="f27" fmla="*/ 21600 f18 1"/>
                <a:gd name="f28" fmla="*/ 21600 f19 1"/>
                <a:gd name="f29" fmla="+- f21 0 f1"/>
                <a:gd name="f30" fmla="+- f22 0 f1"/>
                <a:gd name="f31" fmla="+- f23 0 f1"/>
                <a:gd name="f32" fmla="+- f24 0 f1"/>
                <a:gd name="f33" fmla="min f26 f25"/>
                <a:gd name="f34" fmla="*/ f27 1 f20"/>
                <a:gd name="f35" fmla="*/ f28 1 f20"/>
                <a:gd name="f36" fmla="val f34"/>
                <a:gd name="f37" fmla="val f35"/>
                <a:gd name="f38" fmla="*/ f6 f33 1"/>
                <a:gd name="f39" fmla="+- f37 0 f6"/>
                <a:gd name="f40" fmla="+- f36 0 f6"/>
                <a:gd name="f41" fmla="*/ f37 f33 1"/>
                <a:gd name="f42" fmla="*/ f36 f33 1"/>
                <a:gd name="f43" fmla="*/ f39 1 2"/>
                <a:gd name="f44" fmla="*/ f40 1 2"/>
                <a:gd name="f45" fmla="*/ f40 f6 1"/>
                <a:gd name="f46" fmla="+- f6 f43 0"/>
                <a:gd name="f47" fmla="*/ f45 1 200000"/>
                <a:gd name="f48" fmla="*/ f45 1 100000"/>
                <a:gd name="f49" fmla="+- f47 f44 0"/>
                <a:gd name="f50" fmla="*/ f47 f33 1"/>
                <a:gd name="f51" fmla="*/ f46 f33 1"/>
                <a:gd name="f52" fmla="*/ f48 f33 1"/>
                <a:gd name="f53" fmla="*/ f4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38"/>
                </a:cxn>
                <a:cxn ang="f30">
                  <a:pos x="f50" y="f51"/>
                </a:cxn>
                <a:cxn ang="f31">
                  <a:pos x="f38" y="f41"/>
                </a:cxn>
                <a:cxn ang="f31">
                  <a:pos x="f52" y="f41"/>
                </a:cxn>
                <a:cxn ang="f31">
                  <a:pos x="f42" y="f41"/>
                </a:cxn>
                <a:cxn ang="f32">
                  <a:pos x="f53" y="f51"/>
                </a:cxn>
              </a:cxnLst>
              <a:rect l="f50" t="f51" r="f53" b="f41"/>
              <a:pathLst>
                <a:path>
                  <a:moveTo>
                    <a:pt x="f38" y="f41"/>
                  </a:moveTo>
                  <a:lnTo>
                    <a:pt x="f52" y="f38"/>
                  </a:lnTo>
                  <a:lnTo>
                    <a:pt x="f42" y="f41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Placeholder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62D5388E-32E6-425F-99A4-26CCFFA86D04}" type="datetime1">
              <a:rPr lang="en-US"/>
              <a:pPr lvl="0"/>
              <a:t>7/21/2016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2BAD0877-58DA-4F5B-9921-37E83C883C3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arkscape.org.z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nparks.org/docs/parks_table_mountain/library/2009/final_tokai_cecilia_MF_report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081832" y="2085726"/>
            <a:ext cx="7766931" cy="1485555"/>
          </a:xfrm>
        </p:spPr>
        <p:txBody>
          <a:bodyPr/>
          <a:lstStyle/>
          <a:p>
            <a:pPr lvl="0"/>
            <a:r>
              <a:rPr lang="en-ZA" sz="6000" b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PARKSCAPE</a:t>
            </a:r>
            <a:r>
              <a:rPr lang="en-ZA" dirty="0"/>
              <a:t> 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916370" y="3894787"/>
            <a:ext cx="7766931" cy="1652573"/>
          </a:xfrm>
        </p:spPr>
        <p:txBody>
          <a:bodyPr>
            <a:normAutofit/>
          </a:bodyPr>
          <a:lstStyle/>
          <a:p>
            <a:pPr lvl="0">
              <a:lnSpc>
                <a:spcPct val="70000"/>
              </a:lnSpc>
            </a:pPr>
            <a:r>
              <a:rPr lang="en-ZA" sz="4400" b="1" dirty="0">
                <a:solidFill>
                  <a:srgbClr val="F25C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FIRST!</a:t>
            </a:r>
          </a:p>
          <a:p>
            <a:pPr lvl="0">
              <a:lnSpc>
                <a:spcPct val="70000"/>
              </a:lnSpc>
            </a:pPr>
            <a:endParaRPr lang="en-ZA" sz="1700" b="1" dirty="0">
              <a:solidFill>
                <a:srgbClr val="000000"/>
              </a:solidFill>
            </a:endParaRPr>
          </a:p>
          <a:p>
            <a:pPr lvl="0">
              <a:lnSpc>
                <a:spcPct val="70000"/>
              </a:lnSpc>
            </a:pPr>
            <a:r>
              <a:rPr lang="en-ZA" sz="2400" b="1" dirty="0">
                <a:hlinkClick r:id="rId2"/>
              </a:rPr>
              <a:t>www.parkscape.org.za</a:t>
            </a:r>
            <a:r>
              <a:rPr lang="en-ZA" sz="2400" dirty="0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38" y="108065"/>
            <a:ext cx="4679085" cy="31397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 b="1" dirty="0">
                <a:solidFill>
                  <a:srgbClr val="548235"/>
                </a:solidFill>
              </a:rPr>
              <a:t>And </a:t>
            </a:r>
            <a:r>
              <a:rPr lang="en-ZA" b="1" dirty="0" smtClean="0">
                <a:solidFill>
                  <a:srgbClr val="548235"/>
                </a:solidFill>
              </a:rPr>
              <a:t>about the recreational aspect…?</a:t>
            </a:r>
            <a:endParaRPr lang="en-ZA" b="1" dirty="0">
              <a:solidFill>
                <a:srgbClr val="548235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1" y="1709052"/>
            <a:ext cx="8596667" cy="38807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ZA" sz="3000" b="1" dirty="0"/>
              <a:t>The objectives stated are:</a:t>
            </a:r>
          </a:p>
          <a:p>
            <a:pPr lvl="0"/>
            <a:r>
              <a:rPr lang="en-ZA" sz="3000" b="1" dirty="0"/>
              <a:t>To continue to provide opportunities for existing recreational activities in a growing city and to relieve pressure on high priority conservation areas;</a:t>
            </a:r>
          </a:p>
          <a:p>
            <a:pPr lvl="0"/>
            <a:r>
              <a:rPr lang="en-ZA" sz="3000" b="1" dirty="0"/>
              <a:t>To provide shaded areas for recreational purposes without compromising the biodiversity objectives.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 b="1" dirty="0">
                <a:solidFill>
                  <a:srgbClr val="548235"/>
                </a:solidFill>
              </a:rPr>
              <a:t>So about these “Transition Areas”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13324" y="1515291"/>
            <a:ext cx="8596667" cy="453716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ZA" sz="3000" dirty="0"/>
              <a:t>‘</a:t>
            </a:r>
            <a:r>
              <a:rPr lang="en-ZA" sz="3200" b="1" dirty="0"/>
              <a:t>The concept provides for certain designated “transition areas” to be </a:t>
            </a:r>
            <a:r>
              <a:rPr lang="en-ZA" sz="3200" b="1" u="sng" dirty="0"/>
              <a:t>replanted with non-invasive exotic trees</a:t>
            </a:r>
            <a:r>
              <a:rPr lang="en-ZA" sz="3200" b="1" dirty="0"/>
              <a:t> in limited areas along the periphery and to consolidate existing planted areas. </a:t>
            </a:r>
            <a:endParaRPr lang="en-ZA" sz="3200" b="1" dirty="0" smtClean="0"/>
          </a:p>
          <a:p>
            <a:pPr marL="0" lvl="0" indent="0">
              <a:buNone/>
            </a:pPr>
            <a:r>
              <a:rPr lang="en-ZA" sz="3200" b="1" dirty="0" smtClean="0"/>
              <a:t>This </a:t>
            </a:r>
            <a:r>
              <a:rPr lang="en-ZA" sz="3200" b="1" dirty="0"/>
              <a:t>is a long term conservation strategy which </a:t>
            </a:r>
            <a:r>
              <a:rPr lang="en-ZA" sz="3200" b="1" u="sng" dirty="0"/>
              <a:t>accommodates both shaded recreational needs</a:t>
            </a:r>
            <a:r>
              <a:rPr lang="en-ZA" sz="3200" b="1" dirty="0"/>
              <a:t> and heritage concerns for maintaining planted landscapes along the Urban Edge, whilst not undermining the core biodiversity objective or the rehabilitation potential of these designated “transition areas”.’</a:t>
            </a:r>
          </a:p>
          <a:p>
            <a:pPr lvl="0"/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426723"/>
            <a:ext cx="8596667" cy="1320795"/>
          </a:xfrm>
        </p:spPr>
        <p:txBody>
          <a:bodyPr>
            <a:normAutofit/>
          </a:bodyPr>
          <a:lstStyle/>
          <a:p>
            <a:pPr lvl="0"/>
            <a:r>
              <a:rPr lang="en-ZA" b="1" dirty="0">
                <a:solidFill>
                  <a:srgbClr val="548235"/>
                </a:solidFill>
              </a:rPr>
              <a:t>How will the “transition areas” work?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1304830"/>
            <a:ext cx="8596667" cy="5287554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ZA" sz="2800" b="1" dirty="0"/>
              <a:t>In the identified “transition </a:t>
            </a:r>
            <a:r>
              <a:rPr lang="en-ZA" sz="2800" b="1" dirty="0" smtClean="0"/>
              <a:t>areas”, pine harvesting will be followed </a:t>
            </a:r>
            <a:r>
              <a:rPr lang="en-ZA" sz="2800" b="1" dirty="0"/>
              <a:t>by </a:t>
            </a:r>
            <a:r>
              <a:rPr lang="en-ZA" sz="2800" b="1" dirty="0" smtClean="0"/>
              <a:t>an </a:t>
            </a:r>
            <a:r>
              <a:rPr lang="en-ZA" sz="2800" b="1" dirty="0"/>
              <a:t>initial controlled </a:t>
            </a:r>
            <a:r>
              <a:rPr lang="en-ZA" sz="2800" b="1" dirty="0" smtClean="0"/>
              <a:t>burn.</a:t>
            </a:r>
            <a:endParaRPr lang="en-ZA" sz="2800" b="1" dirty="0"/>
          </a:p>
          <a:p>
            <a:pPr lvl="0">
              <a:lnSpc>
                <a:spcPct val="90000"/>
              </a:lnSpc>
            </a:pPr>
            <a:r>
              <a:rPr lang="en-ZA" sz="2800" b="1" dirty="0" smtClean="0"/>
              <a:t>Then </a:t>
            </a:r>
            <a:r>
              <a:rPr lang="en-ZA" sz="2800" b="1" dirty="0"/>
              <a:t>there’ll be an 8 year period of fynbos growth for seed to be dispersed into the soil. </a:t>
            </a:r>
          </a:p>
          <a:p>
            <a:pPr lvl="0">
              <a:lnSpc>
                <a:spcPct val="90000"/>
              </a:lnSpc>
            </a:pPr>
            <a:r>
              <a:rPr lang="en-ZA" sz="2800" b="1" dirty="0"/>
              <a:t>Thereafter appropriate pine trees can be re-planted to provide shaded recreation areas and for urban interface landscape purposes. </a:t>
            </a:r>
          </a:p>
          <a:p>
            <a:pPr lvl="0">
              <a:lnSpc>
                <a:spcPct val="90000"/>
              </a:lnSpc>
            </a:pPr>
            <a:r>
              <a:rPr lang="en-ZA" sz="2800" b="1" dirty="0"/>
              <a:t>After about 20 years these pines are again harvested for fynbos to return to the area, the seed having already been set in the soil.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37" y="758493"/>
            <a:ext cx="8759275" cy="5634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4"/>
          <p:cNvSpPr txBox="1">
            <a:spLocks noGrp="1"/>
          </p:cNvSpPr>
          <p:nvPr>
            <p:ph type="title"/>
          </p:nvPr>
        </p:nvSpPr>
        <p:spPr>
          <a:xfrm>
            <a:off x="439588" y="98096"/>
            <a:ext cx="8596667" cy="1320795"/>
          </a:xfrm>
        </p:spPr>
        <p:txBody>
          <a:bodyPr>
            <a:normAutofit/>
          </a:bodyPr>
          <a:lstStyle/>
          <a:p>
            <a:pPr lvl="0"/>
            <a:r>
              <a:rPr lang="en-ZA" sz="3200" b="1" dirty="0" smtClean="0">
                <a:solidFill>
                  <a:srgbClr val="548235"/>
                </a:solidFill>
              </a:rPr>
              <a:t>HOW IT SHOULD LOOK…</a:t>
            </a:r>
            <a:endParaRPr lang="en-ZA" sz="3200" b="1" dirty="0">
              <a:solidFill>
                <a:srgbClr val="548235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72" y="5551843"/>
            <a:ext cx="5890500" cy="4543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677332" y="209008"/>
            <a:ext cx="8596667" cy="1097280"/>
          </a:xfrm>
        </p:spPr>
        <p:txBody>
          <a:bodyPr>
            <a:normAutofit/>
          </a:bodyPr>
          <a:lstStyle/>
          <a:p>
            <a:pPr lvl="0"/>
            <a:r>
              <a:rPr lang="en-ZA" b="1" dirty="0">
                <a:solidFill>
                  <a:srgbClr val="548235"/>
                </a:solidFill>
              </a:rPr>
              <a:t>Looks </a:t>
            </a:r>
            <a:r>
              <a:rPr lang="en-ZA" b="1" dirty="0" smtClean="0">
                <a:solidFill>
                  <a:srgbClr val="548235"/>
                </a:solidFill>
              </a:rPr>
              <a:t>great, so </a:t>
            </a:r>
            <a:r>
              <a:rPr lang="en-ZA" b="1" dirty="0">
                <a:solidFill>
                  <a:srgbClr val="548235"/>
                </a:solidFill>
              </a:rPr>
              <a:t>what’s the problem?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677332" y="1011054"/>
            <a:ext cx="8596667" cy="4701771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ZA" sz="2800" b="1" dirty="0"/>
              <a:t>Due to 2015 fires, uneconomical for MTO to remain.</a:t>
            </a:r>
          </a:p>
          <a:p>
            <a:pPr lvl="0">
              <a:lnSpc>
                <a:spcPct val="90000"/>
              </a:lnSpc>
            </a:pPr>
            <a:r>
              <a:rPr lang="en-ZA" sz="2800" b="1" dirty="0"/>
              <a:t>MTO will be felling and leaving – as per the terms of their lease with </a:t>
            </a:r>
            <a:r>
              <a:rPr lang="en-ZA" sz="2800" b="1" dirty="0" err="1"/>
              <a:t>SANParks</a:t>
            </a:r>
            <a:r>
              <a:rPr lang="en-ZA" sz="2800" b="1" dirty="0"/>
              <a:t>.  </a:t>
            </a:r>
          </a:p>
          <a:p>
            <a:pPr lvl="0">
              <a:lnSpc>
                <a:spcPct val="90000"/>
              </a:lnSpc>
            </a:pPr>
            <a:r>
              <a:rPr lang="en-ZA" sz="2800" b="1" dirty="0"/>
              <a:t>They have agreed to be out by 2018 – 7 years ahead of original schedule.</a:t>
            </a:r>
          </a:p>
          <a:p>
            <a:pPr lvl="0">
              <a:lnSpc>
                <a:spcPct val="90000"/>
              </a:lnSpc>
            </a:pPr>
            <a:r>
              <a:rPr lang="en-ZA" sz="2800" b="1" dirty="0"/>
              <a:t>F</a:t>
            </a:r>
            <a:r>
              <a:rPr lang="en-ZA" sz="2800" b="1" dirty="0" smtClean="0"/>
              <a:t>elling will take </a:t>
            </a:r>
            <a:r>
              <a:rPr lang="en-ZA" sz="2800" b="1" dirty="0"/>
              <a:t>place any time between now and end 2017.</a:t>
            </a:r>
          </a:p>
          <a:p>
            <a:pPr lvl="0">
              <a:lnSpc>
                <a:spcPct val="90000"/>
              </a:lnSpc>
            </a:pPr>
            <a:r>
              <a:rPr lang="en-ZA" sz="2800" b="1" dirty="0"/>
              <a:t>We do not have a date.</a:t>
            </a:r>
          </a:p>
          <a:p>
            <a:pPr lvl="0">
              <a:lnSpc>
                <a:spcPct val="90000"/>
              </a:lnSpc>
            </a:pPr>
            <a:r>
              <a:rPr lang="en-ZA" sz="2800" b="1" dirty="0" smtClean="0"/>
              <a:t>The Management </a:t>
            </a:r>
            <a:r>
              <a:rPr lang="en-ZA" sz="2800" b="1" dirty="0"/>
              <a:t>Framework does not accommodate this early exit.</a:t>
            </a:r>
          </a:p>
          <a:p>
            <a:pPr lvl="0">
              <a:lnSpc>
                <a:spcPct val="90000"/>
              </a:lnSpc>
            </a:pPr>
            <a:r>
              <a:rPr lang="en-ZA" sz="2800" b="1" dirty="0"/>
              <a:t>No new planting has begun.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1930398"/>
            <a:ext cx="8596310" cy="3221626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n-ZA" sz="3600" b="1" dirty="0" smtClean="0"/>
              <a:t>What are the plans for Lower Tokai?</a:t>
            </a:r>
            <a:endParaRPr lang="en-ZA" sz="3600" b="1" dirty="0"/>
          </a:p>
          <a:p>
            <a:pPr marL="0" indent="0">
              <a:lnSpc>
                <a:spcPct val="80000"/>
              </a:lnSpc>
              <a:buNone/>
            </a:pPr>
            <a:endParaRPr lang="en-ZA" sz="36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ZA" sz="3600" b="1" dirty="0" smtClean="0"/>
              <a:t>	Requests </a:t>
            </a:r>
            <a:r>
              <a:rPr lang="en-ZA" sz="3600" b="1" dirty="0"/>
              <a:t>for revised plans for the </a:t>
            </a:r>
            <a:r>
              <a:rPr lang="en-ZA" sz="3600" b="1" dirty="0" smtClean="0"/>
              <a:t>	area have </a:t>
            </a:r>
            <a:r>
              <a:rPr lang="en-ZA" sz="3600" b="1" dirty="0"/>
              <a:t>been ignored.</a:t>
            </a:r>
          </a:p>
          <a:p>
            <a:pPr lvl="0">
              <a:lnSpc>
                <a:spcPct val="80000"/>
              </a:lnSpc>
            </a:pPr>
            <a:endParaRPr lang="en-ZA" sz="3200" b="1" dirty="0"/>
          </a:p>
          <a:p>
            <a:pPr lvl="0">
              <a:lnSpc>
                <a:spcPct val="80000"/>
              </a:lnSpc>
            </a:pPr>
            <a:endParaRPr lang="en-ZA" sz="32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7332" y="609603"/>
            <a:ext cx="8596667" cy="1320795"/>
          </a:xfrm>
          <a:prstGeom prst="rect">
            <a:avLst/>
          </a:prstGeom>
        </p:spPr>
        <p:txBody>
          <a:bodyPr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en-ZA" b="1" dirty="0">
                <a:solidFill>
                  <a:srgbClr val="548235"/>
                </a:solidFill>
              </a:rPr>
              <a:t>W</a:t>
            </a:r>
            <a:r>
              <a:rPr lang="en-ZA" b="1" dirty="0" smtClean="0">
                <a:solidFill>
                  <a:srgbClr val="548235"/>
                </a:solidFill>
              </a:rPr>
              <a:t>e asked SANParks…</a:t>
            </a:r>
            <a:br>
              <a:rPr lang="en-ZA" b="1" dirty="0" smtClean="0">
                <a:solidFill>
                  <a:srgbClr val="548235"/>
                </a:solidFill>
              </a:rPr>
            </a:br>
            <a:endParaRPr lang="en-ZA" b="1" dirty="0">
              <a:solidFill>
                <a:srgbClr val="54823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1930398"/>
            <a:ext cx="8596310" cy="3221626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n-ZA" sz="3600" b="1" dirty="0" smtClean="0"/>
              <a:t>What is </a:t>
            </a:r>
            <a:r>
              <a:rPr lang="en-ZA" sz="3600" b="1" dirty="0" err="1" smtClean="0"/>
              <a:t>SANParks</a:t>
            </a:r>
            <a:r>
              <a:rPr lang="en-ZA" sz="3600" b="1" dirty="0" smtClean="0"/>
              <a:t> going to do about safety?</a:t>
            </a:r>
            <a:endParaRPr lang="en-ZA" sz="3600" b="1" dirty="0"/>
          </a:p>
          <a:p>
            <a:pPr marL="0" indent="0">
              <a:lnSpc>
                <a:spcPct val="80000"/>
              </a:lnSpc>
              <a:buNone/>
            </a:pPr>
            <a:endParaRPr lang="en-ZA" sz="3600" b="1" dirty="0"/>
          </a:p>
          <a:p>
            <a:pPr marL="0" indent="0">
              <a:lnSpc>
                <a:spcPct val="80000"/>
              </a:lnSpc>
              <a:buNone/>
            </a:pPr>
            <a:r>
              <a:rPr lang="en-ZA" sz="3600" b="1" dirty="0" smtClean="0"/>
              <a:t>	A request to discuss safety was 	advised to be premature…</a:t>
            </a:r>
          </a:p>
          <a:p>
            <a:pPr marL="0" indent="0">
              <a:lnSpc>
                <a:spcPct val="80000"/>
              </a:lnSpc>
              <a:buNone/>
            </a:pPr>
            <a:endParaRPr lang="en-ZA" sz="2800" b="1" dirty="0"/>
          </a:p>
          <a:p>
            <a:pPr lvl="0">
              <a:lnSpc>
                <a:spcPct val="80000"/>
              </a:lnSpc>
            </a:pPr>
            <a:endParaRPr lang="en-ZA" sz="3200" b="1" dirty="0"/>
          </a:p>
          <a:p>
            <a:pPr lvl="0">
              <a:lnSpc>
                <a:spcPct val="80000"/>
              </a:lnSpc>
            </a:pPr>
            <a:endParaRPr lang="en-ZA" sz="32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7332" y="609603"/>
            <a:ext cx="8596667" cy="1320795"/>
          </a:xfrm>
          <a:prstGeom prst="rect">
            <a:avLst/>
          </a:prstGeom>
        </p:spPr>
        <p:txBody>
          <a:bodyPr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en-ZA" b="1" dirty="0" smtClean="0">
                <a:solidFill>
                  <a:srgbClr val="548235"/>
                </a:solidFill>
              </a:rPr>
              <a:t>And we asked…</a:t>
            </a:r>
            <a:br>
              <a:rPr lang="en-ZA" b="1" dirty="0" smtClean="0">
                <a:solidFill>
                  <a:srgbClr val="548235"/>
                </a:solidFill>
              </a:rPr>
            </a:br>
            <a:endParaRPr lang="en-ZA" b="1" dirty="0">
              <a:solidFill>
                <a:srgbClr val="54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1930398"/>
            <a:ext cx="8596310" cy="3221626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n-ZA" sz="3200" b="1" dirty="0" smtClean="0"/>
              <a:t>And received no response</a:t>
            </a:r>
          </a:p>
          <a:p>
            <a:pPr lvl="0">
              <a:lnSpc>
                <a:spcPct val="80000"/>
              </a:lnSpc>
            </a:pPr>
            <a:endParaRPr lang="en-ZA" sz="3200" b="1" dirty="0" smtClean="0"/>
          </a:p>
          <a:p>
            <a:pPr lvl="0">
              <a:lnSpc>
                <a:spcPct val="80000"/>
              </a:lnSpc>
            </a:pPr>
            <a:r>
              <a:rPr lang="en-ZA" sz="3200" b="1" dirty="0" smtClean="0"/>
              <a:t>We even asked to engage via Twitter - we were “blocked”.</a:t>
            </a:r>
            <a:endParaRPr lang="en-ZA" sz="32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7332" y="609603"/>
            <a:ext cx="8596667" cy="1320795"/>
          </a:xfrm>
          <a:prstGeom prst="rect">
            <a:avLst/>
          </a:prstGeom>
        </p:spPr>
        <p:txBody>
          <a:bodyPr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en-ZA" b="1" dirty="0" smtClean="0">
                <a:solidFill>
                  <a:srgbClr val="548235"/>
                </a:solidFill>
              </a:rPr>
              <a:t>We asked to engage …</a:t>
            </a:r>
            <a:br>
              <a:rPr lang="en-ZA" b="1" dirty="0" smtClean="0">
                <a:solidFill>
                  <a:srgbClr val="548235"/>
                </a:solidFill>
              </a:rPr>
            </a:br>
            <a:endParaRPr lang="en-ZA" b="1" dirty="0">
              <a:solidFill>
                <a:srgbClr val="54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 b="1" dirty="0" smtClean="0">
                <a:solidFill>
                  <a:srgbClr val="548235"/>
                </a:solidFill>
              </a:rPr>
              <a:t>What does all this tell us?</a:t>
            </a:r>
            <a:endParaRPr lang="en-ZA" b="1" dirty="0">
              <a:solidFill>
                <a:srgbClr val="548235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1" y="1930398"/>
            <a:ext cx="8596667" cy="388076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ZA" sz="3200" b="1" dirty="0"/>
              <a:t>The founding nature of the Park – one focused on the public’s </a:t>
            </a:r>
            <a:r>
              <a:rPr lang="en-ZA" sz="3200" b="1" dirty="0" smtClean="0"/>
              <a:t>interest - has </a:t>
            </a:r>
            <a:r>
              <a:rPr lang="en-ZA" sz="3200" b="1" dirty="0"/>
              <a:t>been lost.</a:t>
            </a: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ZA" sz="3200" b="1" dirty="0"/>
              <a:t>The Park’s primary objective is not people but </a:t>
            </a:r>
            <a:r>
              <a:rPr lang="en-ZA" sz="3200" b="1" dirty="0" smtClean="0"/>
              <a:t>biodiversity and revenue.</a:t>
            </a:r>
            <a:endParaRPr lang="en-ZA" sz="3200" b="1" dirty="0"/>
          </a:p>
          <a:p>
            <a:pPr marL="0" lvl="0" indent="0">
              <a:lnSpc>
                <a:spcPct val="90000"/>
              </a:lnSpc>
              <a:spcBef>
                <a:spcPts val="1800"/>
              </a:spcBef>
              <a:buNone/>
            </a:pPr>
            <a:endParaRPr lang="en-ZA" sz="2800" dirty="0"/>
          </a:p>
          <a:p>
            <a:pPr lvl="0">
              <a:lnSpc>
                <a:spcPct val="90000"/>
              </a:lnSpc>
              <a:spcBef>
                <a:spcPts val="1800"/>
              </a:spcBef>
            </a:pPr>
            <a:endParaRPr lang="en-ZA" sz="2200" dirty="0"/>
          </a:p>
          <a:p>
            <a:pPr lvl="0">
              <a:lnSpc>
                <a:spcPct val="90000"/>
              </a:lnSpc>
            </a:pPr>
            <a:endParaRPr lang="en-ZA" sz="1700" dirty="0"/>
          </a:p>
          <a:p>
            <a:pPr lvl="0">
              <a:lnSpc>
                <a:spcPct val="90000"/>
              </a:lnSpc>
            </a:pPr>
            <a:endParaRPr lang="en-ZA" sz="1700" dirty="0"/>
          </a:p>
          <a:p>
            <a:pPr lvl="0">
              <a:lnSpc>
                <a:spcPct val="90000"/>
              </a:lnSpc>
            </a:pPr>
            <a:endParaRPr lang="en-ZA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 b="1" dirty="0">
                <a:solidFill>
                  <a:srgbClr val="548235"/>
                </a:solidFill>
              </a:rPr>
              <a:t>Some key concerns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1358533"/>
            <a:ext cx="8596667" cy="4955179"/>
          </a:xfrm>
        </p:spPr>
        <p:txBody>
          <a:bodyPr>
            <a:noAutofit/>
          </a:bodyPr>
          <a:lstStyle/>
          <a:p>
            <a:pPr lvl="0"/>
            <a:r>
              <a:rPr lang="en-ZA" sz="2800" b="1" dirty="0"/>
              <a:t>TMNP </a:t>
            </a:r>
            <a:r>
              <a:rPr lang="en-ZA" sz="2800" b="1" dirty="0" smtClean="0"/>
              <a:t>is an </a:t>
            </a:r>
            <a:r>
              <a:rPr lang="en-ZA" sz="2800" b="1" dirty="0"/>
              <a:t>urban </a:t>
            </a:r>
            <a:r>
              <a:rPr lang="en-ZA" sz="2800" b="1" dirty="0" smtClean="0"/>
              <a:t>park requiring </a:t>
            </a:r>
            <a:r>
              <a:rPr lang="en-ZA" sz="2800" b="1" dirty="0"/>
              <a:t>a very </a:t>
            </a:r>
            <a:r>
              <a:rPr lang="en-ZA" sz="2800" b="1" dirty="0" smtClean="0"/>
              <a:t>different </a:t>
            </a:r>
            <a:r>
              <a:rPr lang="en-ZA" sz="2800" b="1" dirty="0"/>
              <a:t>and people </a:t>
            </a:r>
            <a:r>
              <a:rPr lang="en-ZA" sz="2800" b="1" dirty="0" smtClean="0"/>
              <a:t>inclusive strategy</a:t>
            </a:r>
            <a:r>
              <a:rPr lang="en-ZA" sz="2800" b="1" dirty="0"/>
              <a:t>.</a:t>
            </a:r>
          </a:p>
          <a:p>
            <a:pPr lvl="0"/>
            <a:r>
              <a:rPr lang="en-ZA" sz="2800" b="1" dirty="0"/>
              <a:t>Across the Park there are issues regarding </a:t>
            </a:r>
            <a:r>
              <a:rPr lang="en-ZA" sz="2800" b="1" dirty="0" smtClean="0"/>
              <a:t>management – i.e. safety</a:t>
            </a:r>
            <a:r>
              <a:rPr lang="en-ZA" sz="2800" b="1" dirty="0"/>
              <a:t>, access, fees, fires, failure to engage with the public and a lack of transparency.</a:t>
            </a:r>
          </a:p>
          <a:p>
            <a:pPr lvl="0">
              <a:spcBef>
                <a:spcPts val="1800"/>
              </a:spcBef>
            </a:pPr>
            <a:r>
              <a:rPr lang="en-ZA" sz="2800" b="1" dirty="0"/>
              <a:t>In Lower Tokai the tragic murder of </a:t>
            </a:r>
            <a:r>
              <a:rPr lang="en-ZA" sz="2800" b="1" dirty="0" err="1"/>
              <a:t>Franziska</a:t>
            </a:r>
            <a:r>
              <a:rPr lang="en-ZA" sz="2800" b="1" dirty="0"/>
              <a:t> </a:t>
            </a:r>
            <a:r>
              <a:rPr lang="en-ZA" sz="2800" b="1" dirty="0" err="1"/>
              <a:t>Blöchliger</a:t>
            </a:r>
            <a:r>
              <a:rPr lang="en-ZA" sz="2800" b="1" dirty="0"/>
              <a:t> has made it apparent how much of a risk the dense </a:t>
            </a:r>
            <a:r>
              <a:rPr lang="en-ZA" sz="2800" b="1" dirty="0" smtClean="0"/>
              <a:t>fynbos </a:t>
            </a:r>
            <a:r>
              <a:rPr lang="en-ZA" sz="2800" b="1" dirty="0"/>
              <a:t>poses – particularly on the urban edge.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 dirty="0"/>
              <a:t>					   </a:t>
            </a:r>
            <a:r>
              <a:rPr lang="en-ZA" b="1" dirty="0">
                <a:solidFill>
                  <a:srgbClr val="548235"/>
                </a:solidFill>
              </a:rPr>
              <a:t>What is </a:t>
            </a:r>
            <a:r>
              <a:rPr lang="en-ZA" b="1" dirty="0" err="1">
                <a:solidFill>
                  <a:srgbClr val="548235"/>
                </a:solidFill>
              </a:rPr>
              <a:t>Parkscape</a:t>
            </a:r>
            <a:r>
              <a:rPr lang="en-ZA" b="1" dirty="0">
                <a:solidFill>
                  <a:srgbClr val="548235"/>
                </a:solidFill>
              </a:rPr>
              <a:t>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77689" y="2090813"/>
            <a:ext cx="8596310" cy="4579953"/>
          </a:xfrm>
        </p:spPr>
        <p:txBody>
          <a:bodyPr/>
          <a:lstStyle/>
          <a:p>
            <a:pPr lvl="0"/>
            <a:r>
              <a:rPr lang="en-ZA" sz="3200" b="1" dirty="0" smtClean="0"/>
              <a:t>Association </a:t>
            </a:r>
            <a:r>
              <a:rPr lang="en-ZA" sz="3200" b="1" dirty="0"/>
              <a:t>of concerned community members seeking to create </a:t>
            </a:r>
            <a:r>
              <a:rPr lang="en-ZA" sz="3200" b="1" dirty="0" smtClean="0"/>
              <a:t>SAFETY – </a:t>
            </a:r>
            <a:r>
              <a:rPr lang="en-ZA" sz="3200" b="1" dirty="0"/>
              <a:t>from crime and fire – in the </a:t>
            </a:r>
            <a:r>
              <a:rPr lang="en-ZA" sz="3200" b="1" dirty="0" smtClean="0"/>
              <a:t>transition zones </a:t>
            </a:r>
            <a:r>
              <a:rPr lang="en-ZA" sz="3200" b="1" dirty="0"/>
              <a:t>of Table Mountain National Park</a:t>
            </a:r>
            <a:r>
              <a:rPr lang="en-ZA" sz="3200" b="1" dirty="0" smtClean="0"/>
              <a:t>.</a:t>
            </a:r>
            <a:endParaRPr lang="en-ZA" sz="3200" b="1" dirty="0"/>
          </a:p>
          <a:p>
            <a:pPr lvl="0"/>
            <a:endParaRPr lang="en-ZA" sz="3200" b="1" dirty="0" smtClean="0"/>
          </a:p>
          <a:p>
            <a:pPr lvl="0"/>
            <a:r>
              <a:rPr lang="en-ZA" sz="3200" b="1" dirty="0" smtClean="0"/>
              <a:t>Starting </a:t>
            </a:r>
            <a:r>
              <a:rPr lang="en-ZA" sz="3200" b="1" dirty="0"/>
              <a:t>with Lower Tokai as a potential model.</a:t>
            </a:r>
          </a:p>
          <a:p>
            <a:pPr marL="0" lvl="0" indent="0">
              <a:buNone/>
            </a:pPr>
            <a:endParaRPr lang="en-ZA" sz="2800" dirty="0"/>
          </a:p>
          <a:p>
            <a:pPr lvl="0"/>
            <a:endParaRPr lang="en-ZA" sz="2400" dirty="0"/>
          </a:p>
          <a:p>
            <a:pPr marL="0" lvl="0" indent="0">
              <a:buNone/>
            </a:pPr>
            <a:endParaRPr lang="en-Z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6" y="449189"/>
            <a:ext cx="2089833" cy="14022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3751379" y="1306549"/>
            <a:ext cx="6078583" cy="40523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/>
          <p:cNvSpPr txBox="1"/>
          <p:nvPr/>
        </p:nvSpPr>
        <p:spPr>
          <a:xfrm>
            <a:off x="138540" y="1534902"/>
            <a:ext cx="447693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3600" b="1" i="0" u="none" strike="noStrike" kern="1200" cap="none" spc="0" baseline="0" dirty="0">
                <a:solidFill>
                  <a:srgbClr val="548235"/>
                </a:solidFill>
                <a:uFillTx/>
                <a:latin typeface="Calibri"/>
              </a:rPr>
              <a:t>LET US </a:t>
            </a:r>
            <a:r>
              <a:rPr lang="en-ZA" sz="3600" b="1" i="0" u="none" strike="noStrike" kern="1200" cap="none" spc="0" baseline="0" dirty="0" smtClean="0">
                <a:solidFill>
                  <a:srgbClr val="548235"/>
                </a:solidFill>
                <a:uFillTx/>
                <a:latin typeface="Calibri"/>
              </a:rPr>
              <a:t>NEVER </a:t>
            </a:r>
            <a:r>
              <a:rPr lang="en-ZA" sz="3600" b="1" i="0" u="none" strike="noStrike" kern="1200" cap="none" spc="0" baseline="0" dirty="0">
                <a:solidFill>
                  <a:srgbClr val="548235"/>
                </a:solidFill>
                <a:uFillTx/>
                <a:latin typeface="Calibri"/>
              </a:rPr>
              <a:t>FORGET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4359122" y="1994119"/>
            <a:ext cx="5414555" cy="36097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44" y="1091674"/>
            <a:ext cx="3609703" cy="54145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78184" y="240148"/>
            <a:ext cx="6032360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3200" b="1" i="0" u="none" strike="noStrike" kern="1200" cap="none" spc="0" baseline="0">
                <a:solidFill>
                  <a:srgbClr val="548235"/>
                </a:solidFill>
                <a:uFillTx/>
                <a:latin typeface="Calibri"/>
              </a:rPr>
              <a:t>HERE’S WHERE THE PROBLEM LIES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6037" y="322225"/>
            <a:ext cx="8596667" cy="1320795"/>
          </a:xfrm>
        </p:spPr>
        <p:txBody>
          <a:bodyPr anchorCtr="1"/>
          <a:lstStyle/>
          <a:p>
            <a:pPr lvl="0" algn="ctr"/>
            <a:r>
              <a:rPr lang="en-ZA" sz="2800" b="1" dirty="0" smtClean="0">
                <a:solidFill>
                  <a:srgbClr val="548235"/>
                </a:solidFill>
              </a:rPr>
              <a:t>And this </a:t>
            </a:r>
            <a:r>
              <a:rPr lang="en-ZA" sz="2800" b="1" dirty="0">
                <a:solidFill>
                  <a:srgbClr val="548235"/>
                </a:solidFill>
              </a:rPr>
              <a:t>is some of what we found in the fynbos…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613" y="1113245"/>
            <a:ext cx="7354446" cy="52129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97" y="218811"/>
            <a:ext cx="4416380" cy="6229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3835970"/>
            <a:ext cx="4273006" cy="2117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634" y="382075"/>
            <a:ext cx="40669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800" b="1" dirty="0">
                <a:solidFill>
                  <a:srgbClr val="548235"/>
                </a:solidFill>
              </a:rPr>
              <a:t>THE IRONY: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ZA" b="1" kern="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3000" b="1" dirty="0">
                <a:solidFill>
                  <a:srgbClr val="000000"/>
                </a:solidFill>
              </a:rPr>
              <a:t>“We protect the bossies, b</a:t>
            </a:r>
            <a:r>
              <a:rPr lang="en-ZA" sz="3000" b="1" dirty="0" smtClean="0">
                <a:solidFill>
                  <a:srgbClr val="000000"/>
                </a:solidFill>
              </a:rPr>
              <a:t>ut </a:t>
            </a:r>
            <a:r>
              <a:rPr lang="en-ZA" sz="3000" b="1" dirty="0">
                <a:solidFill>
                  <a:srgbClr val="000000"/>
                </a:solidFill>
              </a:rPr>
              <a:t>now have to </a:t>
            </a:r>
            <a:r>
              <a:rPr lang="en-ZA" sz="3000" b="1" dirty="0" smtClean="0">
                <a:solidFill>
                  <a:srgbClr val="000000"/>
                </a:solidFill>
              </a:rPr>
              <a:t>be aware </a:t>
            </a:r>
            <a:r>
              <a:rPr lang="en-ZA" sz="3000" b="1" dirty="0">
                <a:solidFill>
                  <a:srgbClr val="000000"/>
                </a:solidFill>
              </a:rPr>
              <a:t>that muggers </a:t>
            </a:r>
            <a:r>
              <a:rPr lang="en-ZA" sz="3000" b="1" dirty="0" smtClean="0">
                <a:solidFill>
                  <a:srgbClr val="000000"/>
                </a:solidFill>
              </a:rPr>
              <a:t>hide </a:t>
            </a:r>
            <a:r>
              <a:rPr lang="en-ZA" sz="3000" b="1" dirty="0">
                <a:solidFill>
                  <a:srgbClr val="000000"/>
                </a:solidFill>
              </a:rPr>
              <a:t>behind them.”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91017" y="4474029"/>
            <a:ext cx="1439817" cy="2982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91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3439" y="391893"/>
            <a:ext cx="8596667" cy="1320795"/>
          </a:xfrm>
        </p:spPr>
        <p:txBody>
          <a:bodyPr/>
          <a:lstStyle/>
          <a:p>
            <a:pPr lvl="0"/>
            <a:r>
              <a:rPr lang="en-ZA" b="1">
                <a:solidFill>
                  <a:srgbClr val="548235"/>
                </a:solidFill>
              </a:rPr>
              <a:t>Lower Tokai concerns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3439" y="1079860"/>
            <a:ext cx="8596667" cy="5712823"/>
          </a:xfrm>
        </p:spPr>
        <p:txBody>
          <a:bodyPr>
            <a:noAutofit/>
          </a:bodyPr>
          <a:lstStyle/>
          <a:p>
            <a:pPr lvl="0"/>
            <a:r>
              <a:rPr lang="en-ZA" sz="2800" b="1" dirty="0" smtClean="0"/>
              <a:t>Risk re: crime </a:t>
            </a:r>
            <a:r>
              <a:rPr lang="en-ZA" sz="2800" b="1" dirty="0"/>
              <a:t>and </a:t>
            </a:r>
            <a:r>
              <a:rPr lang="en-ZA" sz="2800" b="1" dirty="0" smtClean="0"/>
              <a:t>fire on urban edge.</a:t>
            </a:r>
            <a:endParaRPr lang="en-ZA" sz="2800" b="1" dirty="0"/>
          </a:p>
          <a:p>
            <a:pPr lvl="0"/>
            <a:r>
              <a:rPr lang="en-ZA" sz="2800" b="1" dirty="0"/>
              <a:t>Lack of visible </a:t>
            </a:r>
            <a:r>
              <a:rPr lang="en-ZA" sz="2800" b="1" dirty="0" smtClean="0"/>
              <a:t>security/patrolling.</a:t>
            </a:r>
            <a:endParaRPr lang="en-ZA" sz="2800" b="1" dirty="0"/>
          </a:p>
          <a:p>
            <a:pPr lvl="0"/>
            <a:r>
              <a:rPr lang="en-ZA" sz="2800" b="1" dirty="0"/>
              <a:t>Increasingly dense and head-height (and higher) fynbos.</a:t>
            </a:r>
          </a:p>
          <a:p>
            <a:pPr lvl="0"/>
            <a:r>
              <a:rPr lang="en-ZA" sz="2800" b="1" dirty="0" smtClean="0"/>
              <a:t>Loss of safety, currently provided by visibility through tall-stemmed trees. </a:t>
            </a:r>
            <a:endParaRPr lang="en-ZA" sz="2800" b="1" dirty="0"/>
          </a:p>
          <a:p>
            <a:pPr marL="0" lvl="0" indent="0" algn="ctr">
              <a:buNone/>
            </a:pPr>
            <a:r>
              <a:rPr lang="en-ZA" sz="2800" b="1" dirty="0" smtClean="0"/>
              <a:t>AND</a:t>
            </a:r>
            <a:endParaRPr lang="en-ZA" sz="2800" b="1" dirty="0"/>
          </a:p>
          <a:p>
            <a:pPr lvl="0"/>
            <a:r>
              <a:rPr lang="en-ZA" sz="2800" b="1" dirty="0" smtClean="0"/>
              <a:t>Apparent deviation </a:t>
            </a:r>
            <a:r>
              <a:rPr lang="en-ZA" sz="2800" b="1" dirty="0"/>
              <a:t>from </a:t>
            </a:r>
            <a:r>
              <a:rPr lang="en-ZA" sz="2800" b="1" dirty="0" smtClean="0"/>
              <a:t>toughly negotiated Tokai </a:t>
            </a:r>
            <a:r>
              <a:rPr lang="en-ZA" sz="2800" b="1" dirty="0"/>
              <a:t>Cecilia Management Framework.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478185"/>
            <a:ext cx="8596667" cy="879561"/>
          </a:xfrm>
        </p:spPr>
        <p:txBody>
          <a:bodyPr/>
          <a:lstStyle/>
          <a:p>
            <a:pPr lvl="0"/>
            <a:r>
              <a:rPr lang="en-ZA" b="1" dirty="0">
                <a:solidFill>
                  <a:srgbClr val="548235"/>
                </a:solidFill>
              </a:rPr>
              <a:t>D</a:t>
            </a:r>
            <a:r>
              <a:rPr lang="en-ZA" b="1" dirty="0" smtClean="0">
                <a:solidFill>
                  <a:srgbClr val="548235"/>
                </a:solidFill>
              </a:rPr>
              <a:t>o </a:t>
            </a:r>
            <a:r>
              <a:rPr lang="en-ZA" b="1" dirty="0">
                <a:solidFill>
                  <a:srgbClr val="548235"/>
                </a:solidFill>
              </a:rPr>
              <a:t>we know what will happen?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1339275"/>
            <a:ext cx="8596667" cy="516312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ZA" sz="3000" b="1" dirty="0"/>
              <a:t>Lower Tokai plantation will be felled any time between now and next year.</a:t>
            </a:r>
          </a:p>
          <a:p>
            <a:pPr lvl="0">
              <a:lnSpc>
                <a:spcPct val="90000"/>
              </a:lnSpc>
            </a:pPr>
            <a:r>
              <a:rPr lang="en-ZA" sz="3000" b="1" dirty="0" smtClean="0"/>
              <a:t>Premature felling </a:t>
            </a:r>
            <a:r>
              <a:rPr lang="en-ZA" sz="3000" b="1" dirty="0"/>
              <a:t>of the </a:t>
            </a:r>
            <a:r>
              <a:rPr lang="en-ZA" sz="3000" b="1" dirty="0" smtClean="0"/>
              <a:t>pines means the nature </a:t>
            </a:r>
            <a:r>
              <a:rPr lang="en-ZA" sz="3000" b="1" dirty="0"/>
              <a:t>of </a:t>
            </a:r>
            <a:r>
              <a:rPr lang="en-ZA" sz="3000" b="1" dirty="0" smtClean="0"/>
              <a:t>“</a:t>
            </a:r>
            <a:r>
              <a:rPr lang="en-ZA" sz="3000" b="1" dirty="0"/>
              <a:t>transition areas” as outlined in the Framework may be lost.</a:t>
            </a:r>
          </a:p>
          <a:p>
            <a:pPr lvl="0">
              <a:lnSpc>
                <a:spcPct val="90000"/>
              </a:lnSpc>
            </a:pPr>
            <a:r>
              <a:rPr lang="en-ZA" sz="3000" b="1" dirty="0"/>
              <a:t>E</a:t>
            </a:r>
            <a:r>
              <a:rPr lang="en-ZA" sz="3000" b="1" dirty="0" smtClean="0"/>
              <a:t>ntire </a:t>
            </a:r>
            <a:r>
              <a:rPr lang="en-ZA" sz="3000" b="1" dirty="0"/>
              <a:t>area may be given over to further fynbos in the interests of conservation.</a:t>
            </a:r>
          </a:p>
          <a:p>
            <a:pPr lvl="0">
              <a:lnSpc>
                <a:spcPct val="90000"/>
              </a:lnSpc>
            </a:pPr>
            <a:r>
              <a:rPr lang="en-ZA" sz="3000" b="1" dirty="0"/>
              <a:t>A</a:t>
            </a:r>
            <a:r>
              <a:rPr lang="en-ZA" sz="3000" b="1" dirty="0" smtClean="0"/>
              <a:t>esthetic </a:t>
            </a:r>
            <a:r>
              <a:rPr lang="en-ZA" sz="3000" b="1" dirty="0"/>
              <a:t>of Tokai </a:t>
            </a:r>
            <a:r>
              <a:rPr lang="en-ZA" sz="3000" b="1" dirty="0" smtClean="0"/>
              <a:t>may </a:t>
            </a:r>
            <a:r>
              <a:rPr lang="en-ZA" sz="3000" b="1" dirty="0"/>
              <a:t>change forever.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 sz="4400" b="1" dirty="0">
                <a:solidFill>
                  <a:srgbClr val="548235"/>
                </a:solidFill>
              </a:rPr>
              <a:t>Most</a:t>
            </a:r>
            <a:r>
              <a:rPr lang="en-ZA" b="1" dirty="0">
                <a:solidFill>
                  <a:srgbClr val="548235"/>
                </a:solidFill>
              </a:rPr>
              <a:t> </a:t>
            </a:r>
            <a:r>
              <a:rPr lang="en-ZA" sz="4400" b="1" dirty="0">
                <a:solidFill>
                  <a:srgbClr val="548235"/>
                </a:solidFill>
              </a:rPr>
              <a:t>critically…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sz="4000" b="1" dirty="0"/>
              <a:t>The risk of crime and fire will be brought right to the urban edge.</a:t>
            </a:r>
          </a:p>
          <a:p>
            <a:pPr lvl="0"/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 b="1" dirty="0" smtClean="0">
                <a:solidFill>
                  <a:srgbClr val="548235"/>
                </a:solidFill>
              </a:rPr>
              <a:t>The realities are…</a:t>
            </a:r>
            <a:r>
              <a:rPr lang="en-ZA" b="1" dirty="0">
                <a:solidFill>
                  <a:srgbClr val="548235"/>
                </a:solidFill>
              </a:rPr>
              <a:t/>
            </a:r>
            <a:br>
              <a:rPr lang="en-ZA" b="1" dirty="0">
                <a:solidFill>
                  <a:srgbClr val="548235"/>
                </a:solidFill>
              </a:rPr>
            </a:br>
            <a:endParaRPr lang="en-ZA" b="1" dirty="0">
              <a:solidFill>
                <a:srgbClr val="548235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1" y="1576252"/>
            <a:ext cx="8596667" cy="3951843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ZA" sz="3200" b="1" dirty="0" smtClean="0"/>
              <a:t>SANParks cannot </a:t>
            </a:r>
            <a:r>
              <a:rPr lang="en-ZA" sz="3200" b="1" dirty="0"/>
              <a:t>simply override the Tokai Cecilia Management Framework.</a:t>
            </a:r>
          </a:p>
          <a:p>
            <a:pPr lvl="0">
              <a:lnSpc>
                <a:spcPct val="90000"/>
              </a:lnSpc>
            </a:pPr>
            <a:r>
              <a:rPr lang="en-ZA" sz="3200" b="1" dirty="0" smtClean="0"/>
              <a:t>Our National Constitution </a:t>
            </a:r>
            <a:r>
              <a:rPr lang="en-ZA" sz="3200" b="1" dirty="0"/>
              <a:t>states that everyone has the right to an environment that is not harmful to their health or well-being.</a:t>
            </a:r>
          </a:p>
          <a:p>
            <a:pPr lvl="0">
              <a:lnSpc>
                <a:spcPct val="90000"/>
              </a:lnSpc>
            </a:pPr>
            <a:r>
              <a:rPr lang="en-ZA" sz="3200" b="1" dirty="0"/>
              <a:t>There has </a:t>
            </a:r>
            <a:r>
              <a:rPr lang="en-ZA" sz="3200" b="1" dirty="0" smtClean="0"/>
              <a:t>to be </a:t>
            </a:r>
            <a:r>
              <a:rPr lang="en-ZA" sz="3200" b="1" dirty="0"/>
              <a:t>consultation with the surrounding community…</a:t>
            </a:r>
          </a:p>
          <a:p>
            <a:pPr marL="0" lvl="0" indent="0">
              <a:lnSpc>
                <a:spcPct val="90000"/>
              </a:lnSpc>
              <a:buNone/>
            </a:pPr>
            <a:endParaRPr lang="en-ZA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 sz="4400" b="1">
                <a:solidFill>
                  <a:srgbClr val="548235"/>
                </a:solidFill>
              </a:rPr>
              <a:t>And there has to be…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1664198"/>
            <a:ext cx="9048554" cy="3880768"/>
          </a:xfrm>
        </p:spPr>
        <p:txBody>
          <a:bodyPr/>
          <a:lstStyle/>
          <a:p>
            <a:pPr lvl="0"/>
            <a:r>
              <a:rPr lang="en-ZA" sz="4000" b="1" dirty="0"/>
              <a:t>…a </a:t>
            </a:r>
            <a:r>
              <a:rPr lang="en-ZA" sz="4000" b="1" u="sng" dirty="0"/>
              <a:t>formal public participation process </a:t>
            </a:r>
            <a:r>
              <a:rPr lang="en-ZA" sz="4000" b="1" dirty="0"/>
              <a:t>before there can be a deviation or review of the existing Management Framework. </a:t>
            </a:r>
            <a:endParaRPr lang="en-ZA" sz="4000" b="1" u="sng" dirty="0"/>
          </a:p>
          <a:p>
            <a:pPr lvl="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363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609604"/>
            <a:ext cx="8596667" cy="886688"/>
          </a:xfrm>
        </p:spPr>
        <p:txBody>
          <a:bodyPr>
            <a:normAutofit/>
          </a:bodyPr>
          <a:lstStyle/>
          <a:p>
            <a:pPr lvl="0"/>
            <a:r>
              <a:rPr lang="en-ZA" sz="4400" b="1" dirty="0">
                <a:solidFill>
                  <a:srgbClr val="548235"/>
                </a:solidFill>
              </a:rPr>
              <a:t>What you can </a:t>
            </a:r>
            <a:r>
              <a:rPr lang="en-ZA" sz="4400" b="1" dirty="0" smtClean="0">
                <a:solidFill>
                  <a:srgbClr val="548235"/>
                </a:solidFill>
              </a:rPr>
              <a:t>do…</a:t>
            </a:r>
            <a:endParaRPr lang="en-ZA" sz="4400" b="1" dirty="0">
              <a:solidFill>
                <a:srgbClr val="548235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1847273"/>
            <a:ext cx="8596667" cy="384232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ZA" sz="4000" b="1" dirty="0" smtClean="0"/>
              <a:t>Write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3800" b="1" dirty="0" smtClean="0"/>
              <a:t>to </a:t>
            </a:r>
            <a:r>
              <a:rPr lang="en-ZA" sz="3800" b="1" dirty="0"/>
              <a:t>your local </a:t>
            </a:r>
            <a:r>
              <a:rPr lang="en-ZA" sz="3800" b="1" dirty="0" smtClean="0"/>
              <a:t>councillor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3800" b="1" dirty="0" smtClean="0"/>
              <a:t>to </a:t>
            </a:r>
            <a:r>
              <a:rPr lang="en-ZA" sz="3800" b="1" dirty="0"/>
              <a:t>Alderman </a:t>
            </a:r>
            <a:r>
              <a:rPr lang="en-ZA" sz="3800" b="1" dirty="0" smtClean="0"/>
              <a:t>Purchase</a:t>
            </a:r>
          </a:p>
          <a:p>
            <a:pPr marL="457200" lvl="1" indent="0">
              <a:buNone/>
            </a:pPr>
            <a:r>
              <a:rPr lang="en-ZA" sz="38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ZA" sz="3800" b="1" dirty="0" smtClean="0">
                <a:solidFill>
                  <a:schemeClr val="accent6">
                    <a:lumMod val="75000"/>
                  </a:schemeClr>
                </a:solidFill>
              </a:rPr>
              <a:t>FelicityAnne.Purchase@capetown.gov.za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3800" b="1" dirty="0" smtClean="0"/>
              <a:t>to </a:t>
            </a:r>
            <a:r>
              <a:rPr lang="en-ZA" sz="3800" b="1" dirty="0"/>
              <a:t>the </a:t>
            </a:r>
            <a:r>
              <a:rPr lang="en-ZA" sz="3800" b="1" dirty="0" smtClean="0"/>
              <a:t>press</a:t>
            </a:r>
            <a:endParaRPr lang="en-ZA" sz="3800" b="1" dirty="0"/>
          </a:p>
          <a:p>
            <a:pPr lvl="0"/>
            <a:r>
              <a:rPr lang="en-ZA" sz="4000" b="1" dirty="0"/>
              <a:t>Join our mailing list via our </a:t>
            </a:r>
            <a:r>
              <a:rPr lang="en-ZA" sz="4000" b="1" dirty="0" smtClean="0"/>
              <a:t>website 		</a:t>
            </a:r>
          </a:p>
          <a:p>
            <a:pPr marL="0" lvl="0" indent="0">
              <a:buNone/>
            </a:pPr>
            <a:r>
              <a:rPr lang="en-ZA" sz="4000" b="1" dirty="0"/>
              <a:t>	</a:t>
            </a:r>
            <a:r>
              <a:rPr lang="en-ZA" sz="4000" b="1" dirty="0" smtClean="0"/>
              <a:t>	</a:t>
            </a:r>
            <a:r>
              <a:rPr lang="en-ZA" sz="4000" b="1" dirty="0" smtClean="0">
                <a:solidFill>
                  <a:schemeClr val="accent6">
                    <a:lumMod val="75000"/>
                  </a:schemeClr>
                </a:solidFill>
              </a:rPr>
              <a:t>www.parkscape.org.za</a:t>
            </a:r>
          </a:p>
          <a:p>
            <a:pPr lvl="0"/>
            <a:r>
              <a:rPr lang="en-ZA" sz="4000" b="1" dirty="0" smtClean="0"/>
              <a:t>LIKE our </a:t>
            </a:r>
            <a:r>
              <a:rPr lang="en-ZA" sz="4000" b="1" dirty="0"/>
              <a:t>Facebook </a:t>
            </a:r>
            <a:r>
              <a:rPr lang="en-ZA" sz="4000" b="1" dirty="0" smtClean="0"/>
              <a:t>page - </a:t>
            </a:r>
            <a:r>
              <a:rPr lang="en-ZA" sz="4000" b="1" dirty="0" smtClean="0">
                <a:solidFill>
                  <a:schemeClr val="accent6">
                    <a:lumMod val="75000"/>
                  </a:schemeClr>
                </a:solidFill>
              </a:rPr>
              <a:t>facebook.com/</a:t>
            </a:r>
            <a:r>
              <a:rPr lang="en-ZA" sz="4000" b="1" dirty="0" err="1" smtClean="0">
                <a:solidFill>
                  <a:schemeClr val="accent6">
                    <a:lumMod val="75000"/>
                  </a:schemeClr>
                </a:solidFill>
              </a:rPr>
              <a:t>parkscapesa</a:t>
            </a:r>
            <a:endParaRPr lang="en-ZA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ZA" sz="4000" b="1" dirty="0" smtClean="0"/>
              <a:t>Follow </a:t>
            </a:r>
            <a:r>
              <a:rPr lang="en-ZA" sz="4000" b="1" dirty="0"/>
              <a:t>us on Twitter</a:t>
            </a:r>
            <a:r>
              <a:rPr lang="en-ZA" sz="4000" b="1" dirty="0" smtClean="0"/>
              <a:t>. </a:t>
            </a:r>
            <a:r>
              <a:rPr lang="en-ZA" sz="4000" b="1" dirty="0" smtClean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ZA" sz="4000" b="1" dirty="0" err="1" smtClean="0">
                <a:solidFill>
                  <a:schemeClr val="accent6">
                    <a:lumMod val="75000"/>
                  </a:schemeClr>
                </a:solidFill>
              </a:rPr>
              <a:t>parkscapesa</a:t>
            </a:r>
            <a:endParaRPr lang="en-Z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183" y="501917"/>
            <a:ext cx="2963816" cy="19887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/>
              <a:t>						</a:t>
            </a:r>
            <a:r>
              <a:rPr lang="en-ZA" b="1">
                <a:solidFill>
                  <a:srgbClr val="548235"/>
                </a:solidFill>
              </a:rPr>
              <a:t>Why Parkscape? </a:t>
            </a:r>
            <a:r>
              <a:rPr lang="en-ZA"/>
              <a:t/>
            </a:r>
            <a:br>
              <a:rPr lang="en-ZA"/>
            </a:br>
            <a:endParaRPr lang="en-Z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2177143"/>
            <a:ext cx="8596667" cy="4147834"/>
          </a:xfrm>
        </p:spPr>
        <p:txBody>
          <a:bodyPr/>
          <a:lstStyle/>
          <a:p>
            <a:pPr lvl="0"/>
            <a:r>
              <a:rPr lang="en-ZA" sz="3600" b="1" dirty="0" smtClean="0"/>
              <a:t>Increasing </a:t>
            </a:r>
            <a:r>
              <a:rPr lang="en-ZA" sz="3600" b="1" dirty="0"/>
              <a:t>incidents of crime </a:t>
            </a:r>
            <a:r>
              <a:rPr lang="en-ZA" sz="3600" b="1" dirty="0" smtClean="0"/>
              <a:t>in TMNP particularly near urban edge.</a:t>
            </a:r>
            <a:endParaRPr lang="en-ZA" sz="3600" b="1" dirty="0"/>
          </a:p>
          <a:p>
            <a:pPr marL="0" lvl="0" indent="0">
              <a:buNone/>
            </a:pPr>
            <a:endParaRPr lang="en-ZA" sz="3600" b="1" dirty="0"/>
          </a:p>
          <a:p>
            <a:pPr lvl="0"/>
            <a:r>
              <a:rPr lang="en-ZA" sz="3600" b="1" dirty="0" smtClean="0"/>
              <a:t>Number </a:t>
            </a:r>
            <a:r>
              <a:rPr lang="en-ZA" sz="3600" b="1" dirty="0"/>
              <a:t>and intensity of wild fires affecting </a:t>
            </a:r>
            <a:r>
              <a:rPr lang="en-ZA" sz="3600" b="1" dirty="0" smtClean="0"/>
              <a:t>urban </a:t>
            </a:r>
            <a:r>
              <a:rPr lang="en-ZA" sz="3600" b="1" dirty="0"/>
              <a:t>edge are increasing.</a:t>
            </a:r>
          </a:p>
          <a:p>
            <a:pPr lvl="0"/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6" y="449189"/>
            <a:ext cx="2089833" cy="14022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ZA" sz="4000" b="1" dirty="0">
                <a:solidFill>
                  <a:srgbClr val="548235"/>
                </a:solidFill>
              </a:rPr>
              <a:t>The history: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1" y="1385527"/>
            <a:ext cx="8596667" cy="447534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ZA" sz="3000" b="1" dirty="0">
                <a:solidFill>
                  <a:schemeClr val="accent6">
                    <a:lumMod val="75000"/>
                  </a:schemeClr>
                </a:solidFill>
              </a:rPr>
              <a:t>1994</a:t>
            </a:r>
            <a:r>
              <a:rPr lang="en-ZA" sz="3000" dirty="0"/>
              <a:t>  </a:t>
            </a:r>
            <a:r>
              <a:rPr lang="en-ZA" sz="3200" b="1" dirty="0"/>
              <a:t>I</a:t>
            </a:r>
            <a:r>
              <a:rPr lang="en-ZA" sz="3200" b="1" dirty="0" smtClean="0"/>
              <a:t>nvestigation </a:t>
            </a:r>
            <a:r>
              <a:rPr lang="en-ZA" sz="3200" b="1" dirty="0"/>
              <a:t>into the use of land to </a:t>
            </a:r>
            <a:r>
              <a:rPr lang="en-ZA" sz="3200" b="1" dirty="0" smtClean="0"/>
              <a:t>	 		  be donated </a:t>
            </a:r>
            <a:r>
              <a:rPr lang="en-ZA" sz="3200" b="1" dirty="0"/>
              <a:t>to conservation in the </a:t>
            </a:r>
            <a:r>
              <a:rPr lang="en-ZA" sz="3200" b="1" dirty="0" smtClean="0"/>
              <a:t>				  Cape Peninsula </a:t>
            </a:r>
            <a:r>
              <a:rPr lang="en-ZA" sz="3200" b="1" dirty="0"/>
              <a:t>resulted in a report </a:t>
            </a:r>
            <a:r>
              <a:rPr lang="en-ZA" sz="3200" b="1" dirty="0" smtClean="0"/>
              <a:t>			  advising </a:t>
            </a:r>
            <a:r>
              <a:rPr lang="en-ZA" sz="3200" b="1" dirty="0"/>
              <a:t>that: 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ZA" sz="3200" b="1" dirty="0" smtClean="0"/>
              <a:t>  lower </a:t>
            </a:r>
            <a:r>
              <a:rPr lang="en-ZA" sz="3200" b="1" dirty="0"/>
              <a:t>slopes of the mountain (below </a:t>
            </a:r>
            <a:r>
              <a:rPr lang="en-ZA" sz="3200" b="1" dirty="0" smtClean="0"/>
              <a:t>	 	 the contour </a:t>
            </a:r>
            <a:r>
              <a:rPr lang="en-ZA" sz="3200" b="1" dirty="0"/>
              <a:t>path) remain as is,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ZA" sz="3200" b="1" dirty="0"/>
              <a:t>	</a:t>
            </a:r>
            <a:r>
              <a:rPr lang="en-ZA" sz="3200" b="1" dirty="0" smtClean="0"/>
              <a:t> plantations retained</a:t>
            </a:r>
            <a:r>
              <a:rPr lang="en-ZA" sz="3200" b="1" dirty="0"/>
              <a:t>, 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ZA" sz="3200" b="1" dirty="0"/>
              <a:t>	</a:t>
            </a:r>
            <a:r>
              <a:rPr lang="en-ZA" sz="3200" b="1" dirty="0" smtClean="0"/>
              <a:t> public </a:t>
            </a:r>
            <a:r>
              <a:rPr lang="en-ZA" sz="3200" b="1" dirty="0"/>
              <a:t>have FREE access to 						</a:t>
            </a:r>
            <a:r>
              <a:rPr lang="en-ZA" sz="3200" b="1" dirty="0" smtClean="0"/>
              <a:t> recreational activities.</a:t>
            </a:r>
            <a:endParaRPr lang="en-ZA" sz="3200" b="1" dirty="0"/>
          </a:p>
          <a:p>
            <a:pPr marL="0" indent="0">
              <a:buNone/>
            </a:pPr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844731" y="496382"/>
            <a:ext cx="8551816" cy="12557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800" b="1" i="0" strike="noStrike" kern="1200" cap="none" spc="0" baseline="0" dirty="0">
                <a:solidFill>
                  <a:schemeClr val="accent6">
                    <a:lumMod val="75000"/>
                  </a:schemeClr>
                </a:solidFill>
                <a:uFillTx/>
                <a:latin typeface="Calibri"/>
              </a:rPr>
              <a:t>1996</a:t>
            </a:r>
            <a:r>
              <a:rPr lang="en-ZA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ZA" sz="2800" b="1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A</a:t>
            </a:r>
            <a:r>
              <a:rPr lang="en-ZA" sz="2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ZA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second report advised that the public’s interest </a:t>
            </a:r>
            <a:r>
              <a:rPr lang="en-ZA" sz="2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	in </a:t>
            </a:r>
            <a:r>
              <a:rPr lang="en-ZA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what is now known as the Table Mountain </a:t>
            </a:r>
            <a:r>
              <a:rPr lang="en-ZA" sz="2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	National </a:t>
            </a:r>
            <a:r>
              <a:rPr lang="en-ZA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Park: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00234" y="1994263"/>
            <a:ext cx="8596313" cy="4004219"/>
          </a:xfrm>
        </p:spPr>
        <p:txBody>
          <a:bodyPr>
            <a:normAutofit lnSpcReduction="10000"/>
          </a:bodyPr>
          <a:lstStyle/>
          <a:p>
            <a:pPr lvl="2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70AD47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800" b="1" dirty="0">
                <a:solidFill>
                  <a:srgbClr val="000000"/>
                </a:solidFill>
                <a:latin typeface="Calibri"/>
              </a:rPr>
              <a:t>be protected, </a:t>
            </a:r>
          </a:p>
          <a:p>
            <a:pPr lvl="2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70AD47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800" b="1" dirty="0">
                <a:solidFill>
                  <a:srgbClr val="000000"/>
                </a:solidFill>
                <a:latin typeface="Calibri"/>
              </a:rPr>
              <a:t>no one group’s </a:t>
            </a:r>
            <a:r>
              <a:rPr lang="en-ZA" sz="2800" b="1" dirty="0" smtClean="0">
                <a:solidFill>
                  <a:srgbClr val="000000"/>
                </a:solidFill>
                <a:latin typeface="Calibri"/>
              </a:rPr>
              <a:t>interest dominates, </a:t>
            </a:r>
            <a:endParaRPr lang="en-ZA" sz="2800" b="1" dirty="0">
              <a:solidFill>
                <a:srgbClr val="000000"/>
              </a:solidFill>
              <a:latin typeface="Calibri"/>
            </a:endParaRPr>
          </a:p>
          <a:p>
            <a:pPr lvl="2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70AD47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800" b="1" dirty="0" smtClean="0">
                <a:solidFill>
                  <a:srgbClr val="000000"/>
                </a:solidFill>
                <a:latin typeface="Calibri"/>
              </a:rPr>
              <a:t>use </a:t>
            </a:r>
            <a:r>
              <a:rPr lang="en-ZA" sz="2800" b="1" dirty="0">
                <a:solidFill>
                  <a:srgbClr val="000000"/>
                </a:solidFill>
                <a:latin typeface="Calibri"/>
              </a:rPr>
              <a:t>of the area for recreational purposes be recognised.  </a:t>
            </a:r>
          </a:p>
          <a:p>
            <a:pPr lvl="2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70AD47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800" b="1" dirty="0">
                <a:solidFill>
                  <a:srgbClr val="000000"/>
                </a:solidFill>
                <a:latin typeface="Calibri"/>
              </a:rPr>
              <a:t>any managing Authority of the Park </a:t>
            </a:r>
            <a:r>
              <a:rPr lang="en-ZA" sz="2800" b="1" dirty="0" smtClean="0">
                <a:solidFill>
                  <a:srgbClr val="000000"/>
                </a:solidFill>
                <a:latin typeface="Calibri"/>
              </a:rPr>
              <a:t>to </a:t>
            </a:r>
            <a:r>
              <a:rPr lang="en-ZA" sz="2800" b="1" dirty="0">
                <a:solidFill>
                  <a:srgbClr val="000000"/>
                </a:solidFill>
                <a:latin typeface="Calibri"/>
              </a:rPr>
              <a:t>act:</a:t>
            </a:r>
          </a:p>
          <a:p>
            <a:pPr lvl="3">
              <a:lnSpc>
                <a:spcPct val="90000"/>
              </a:lnSpc>
              <a:spcAft>
                <a:spcPts val="1000"/>
              </a:spcAft>
              <a:buClr>
                <a:srgbClr val="70AD47"/>
              </a:buClr>
              <a:buSzPct val="10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800" b="1" dirty="0">
                <a:solidFill>
                  <a:srgbClr val="000000"/>
                </a:solidFill>
                <a:latin typeface="Calibri"/>
              </a:rPr>
              <a:t>as a custodian serving the public’s interest</a:t>
            </a:r>
          </a:p>
          <a:p>
            <a:pPr lvl="3">
              <a:lnSpc>
                <a:spcPct val="90000"/>
              </a:lnSpc>
              <a:spcAft>
                <a:spcPts val="1000"/>
              </a:spcAft>
              <a:buClr>
                <a:srgbClr val="70AD47"/>
              </a:buClr>
              <a:buSzPct val="10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800" b="1" dirty="0" smtClean="0">
                <a:solidFill>
                  <a:srgbClr val="000000"/>
                </a:solidFill>
                <a:latin typeface="Calibri"/>
              </a:rPr>
              <a:t>do </a:t>
            </a:r>
            <a:r>
              <a:rPr lang="en-ZA" sz="2800" b="1" dirty="0">
                <a:solidFill>
                  <a:srgbClr val="000000"/>
                </a:solidFill>
                <a:latin typeface="Calibri"/>
              </a:rPr>
              <a:t>so maintaining transparency, adaptability and principles of participation.</a:t>
            </a:r>
          </a:p>
          <a:p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775064" y="600892"/>
            <a:ext cx="8578890" cy="56344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n-ZA" sz="2800" b="1" dirty="0">
                <a:solidFill>
                  <a:schemeClr val="accent6">
                    <a:lumMod val="75000"/>
                  </a:schemeClr>
                </a:solidFill>
              </a:rPr>
              <a:t>1998</a:t>
            </a:r>
            <a:r>
              <a:rPr lang="en-ZA" sz="2800" b="1" dirty="0">
                <a:solidFill>
                  <a:schemeClr val="tx1"/>
                </a:solidFill>
              </a:rPr>
              <a:t> </a:t>
            </a:r>
            <a:r>
              <a:rPr lang="en-ZA" sz="2800" b="1" dirty="0" smtClean="0">
                <a:solidFill>
                  <a:schemeClr val="tx1"/>
                </a:solidFill>
              </a:rPr>
              <a:t>	Land </a:t>
            </a:r>
            <a:r>
              <a:rPr lang="en-ZA" sz="2800" b="1" dirty="0">
                <a:solidFill>
                  <a:schemeClr val="tx1"/>
                </a:solidFill>
              </a:rPr>
              <a:t>handed over to National Parks Board </a:t>
            </a:r>
            <a:r>
              <a:rPr lang="en-ZA" sz="2800" b="1" dirty="0" smtClean="0">
                <a:solidFill>
                  <a:schemeClr val="tx1"/>
                </a:solidFill>
              </a:rPr>
              <a:t>		</a:t>
            </a:r>
            <a:r>
              <a:rPr lang="en-ZA" sz="2800" b="1" dirty="0">
                <a:solidFill>
                  <a:schemeClr val="tx1"/>
                </a:solidFill>
              </a:rPr>
              <a:t> </a:t>
            </a:r>
            <a:r>
              <a:rPr lang="en-ZA" sz="2800" b="1" dirty="0" smtClean="0">
                <a:solidFill>
                  <a:schemeClr val="tx1"/>
                </a:solidFill>
              </a:rPr>
              <a:t> 	(</a:t>
            </a:r>
            <a:r>
              <a:rPr lang="en-ZA" sz="2800" b="1" dirty="0">
                <a:solidFill>
                  <a:schemeClr val="tx1"/>
                </a:solidFill>
              </a:rPr>
              <a:t>SANParks) for management.</a:t>
            </a:r>
          </a:p>
          <a:p>
            <a:pPr marL="0" lv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n-ZA" sz="2800" b="1" dirty="0">
                <a:solidFill>
                  <a:schemeClr val="accent6">
                    <a:lumMod val="75000"/>
                  </a:schemeClr>
                </a:solidFill>
              </a:rPr>
              <a:t>2001</a:t>
            </a:r>
            <a:r>
              <a:rPr lang="en-ZA" sz="2800" b="1" dirty="0" smtClean="0">
                <a:solidFill>
                  <a:schemeClr val="tx1"/>
                </a:solidFill>
              </a:rPr>
              <a:t> 	Minister </a:t>
            </a:r>
            <a:r>
              <a:rPr lang="en-ZA" sz="2800" b="1" dirty="0">
                <a:solidFill>
                  <a:schemeClr val="tx1"/>
                </a:solidFill>
              </a:rPr>
              <a:t>of Water Affairs &amp; Forestry </a:t>
            </a:r>
            <a:r>
              <a:rPr lang="en-ZA" sz="2800" b="1" dirty="0" smtClean="0">
                <a:solidFill>
                  <a:schemeClr val="tx1"/>
                </a:solidFill>
              </a:rPr>
              <a:t>	 	   			decides </a:t>
            </a:r>
            <a:r>
              <a:rPr lang="en-ZA" sz="2800" b="1" dirty="0">
                <a:solidFill>
                  <a:schemeClr val="tx1"/>
                </a:solidFill>
              </a:rPr>
              <a:t>to exit </a:t>
            </a:r>
            <a:r>
              <a:rPr lang="en-ZA" sz="2800" b="1" dirty="0" smtClean="0">
                <a:solidFill>
                  <a:schemeClr val="tx1"/>
                </a:solidFill>
              </a:rPr>
              <a:t>forestry </a:t>
            </a:r>
            <a:r>
              <a:rPr lang="en-ZA" sz="2800" b="1" dirty="0">
                <a:solidFill>
                  <a:schemeClr val="tx1"/>
                </a:solidFill>
              </a:rPr>
              <a:t>in the Western </a:t>
            </a:r>
            <a:r>
              <a:rPr lang="en-ZA" sz="2800" b="1" dirty="0" smtClean="0">
                <a:solidFill>
                  <a:schemeClr val="tx1"/>
                </a:solidFill>
              </a:rPr>
              <a:t>				Cape</a:t>
            </a:r>
            <a:r>
              <a:rPr lang="en-ZA" sz="2800" b="1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n-ZA" sz="2800" b="1" dirty="0">
                <a:solidFill>
                  <a:schemeClr val="accent6">
                    <a:lumMod val="75000"/>
                  </a:schemeClr>
                </a:solidFill>
              </a:rPr>
              <a:t>2004</a:t>
            </a:r>
            <a:r>
              <a:rPr lang="en-ZA" sz="2800" b="1" dirty="0">
                <a:solidFill>
                  <a:schemeClr val="tx1"/>
                </a:solidFill>
              </a:rPr>
              <a:t> </a:t>
            </a:r>
            <a:r>
              <a:rPr lang="en-ZA" sz="2800" b="1" dirty="0" smtClean="0">
                <a:solidFill>
                  <a:schemeClr val="tx1"/>
                </a:solidFill>
              </a:rPr>
              <a:t> </a:t>
            </a:r>
            <a:r>
              <a:rPr lang="en-ZA" sz="2800" b="1" dirty="0">
                <a:solidFill>
                  <a:schemeClr val="tx1"/>
                </a:solidFill>
              </a:rPr>
              <a:t>	</a:t>
            </a:r>
            <a:r>
              <a:rPr lang="en-ZA" sz="2800" b="1" dirty="0" smtClean="0">
                <a:solidFill>
                  <a:schemeClr val="tx1"/>
                </a:solidFill>
              </a:rPr>
              <a:t>Cape </a:t>
            </a:r>
            <a:r>
              <a:rPr lang="en-ZA" sz="2800" b="1" dirty="0">
                <a:solidFill>
                  <a:schemeClr val="tx1"/>
                </a:solidFill>
              </a:rPr>
              <a:t>Floral Region Protected Areas </a:t>
            </a:r>
            <a:r>
              <a:rPr lang="en-ZA" sz="2800" b="1" dirty="0" smtClean="0">
                <a:solidFill>
                  <a:schemeClr val="tx1"/>
                </a:solidFill>
              </a:rPr>
              <a:t>			  		declared a </a:t>
            </a:r>
            <a:r>
              <a:rPr lang="en-ZA" sz="2800" b="1" dirty="0">
                <a:solidFill>
                  <a:schemeClr val="tx1"/>
                </a:solidFill>
              </a:rPr>
              <a:t>World Heritage site.</a:t>
            </a:r>
          </a:p>
          <a:p>
            <a:pPr marL="0" lv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n-ZA" sz="2800" b="1" dirty="0">
                <a:solidFill>
                  <a:schemeClr val="accent6">
                    <a:lumMod val="75000"/>
                  </a:schemeClr>
                </a:solidFill>
              </a:rPr>
              <a:t>2005</a:t>
            </a:r>
            <a:r>
              <a:rPr lang="en-ZA" sz="2800" b="1" dirty="0">
                <a:solidFill>
                  <a:schemeClr val="tx1"/>
                </a:solidFill>
              </a:rPr>
              <a:t>  </a:t>
            </a:r>
            <a:r>
              <a:rPr lang="en-ZA" sz="2800" b="1" dirty="0" smtClean="0">
                <a:solidFill>
                  <a:schemeClr val="tx1"/>
                </a:solidFill>
              </a:rPr>
              <a:t>   MTO Forestry starts </a:t>
            </a:r>
            <a:r>
              <a:rPr lang="en-ZA" sz="2800" b="1" dirty="0">
                <a:solidFill>
                  <a:schemeClr val="tx1"/>
                </a:solidFill>
              </a:rPr>
              <a:t>negotiating with </a:t>
            </a:r>
            <a:r>
              <a:rPr lang="en-ZA" sz="2800" b="1" dirty="0" smtClean="0">
                <a:solidFill>
                  <a:schemeClr val="tx1"/>
                </a:solidFill>
              </a:rPr>
              <a:t>					government to reverse the </a:t>
            </a:r>
            <a:r>
              <a:rPr lang="en-ZA" sz="2800" b="1" dirty="0">
                <a:solidFill>
                  <a:schemeClr val="tx1"/>
                </a:solidFill>
              </a:rPr>
              <a:t>forest exit </a:t>
            </a:r>
            <a:r>
              <a:rPr lang="en-ZA" sz="2800" b="1" dirty="0" smtClean="0">
                <a:solidFill>
                  <a:schemeClr val="tx1"/>
                </a:solidFill>
              </a:rPr>
              <a:t>				strategy</a:t>
            </a:r>
            <a:r>
              <a:rPr lang="en-ZA" sz="2800" b="1" dirty="0">
                <a:solidFill>
                  <a:schemeClr val="tx1"/>
                </a:solidFill>
              </a:rPr>
              <a:t>. </a:t>
            </a:r>
            <a:r>
              <a:rPr lang="en-ZA" sz="2800" b="1" dirty="0" smtClean="0">
                <a:solidFill>
                  <a:schemeClr val="tx1"/>
                </a:solidFill>
              </a:rPr>
              <a:t>(</a:t>
            </a:r>
            <a:r>
              <a:rPr lang="en-ZA" sz="2800" b="1" dirty="0">
                <a:solidFill>
                  <a:schemeClr val="tx1"/>
                </a:solidFill>
              </a:rPr>
              <a:t>In 2008 - </a:t>
            </a:r>
            <a:r>
              <a:rPr lang="en-ZA" sz="2800" b="1" dirty="0" smtClean="0">
                <a:solidFill>
                  <a:schemeClr val="tx1"/>
                </a:solidFill>
              </a:rPr>
              <a:t>partial </a:t>
            </a:r>
            <a:r>
              <a:rPr lang="en-ZA" sz="2800" b="1" dirty="0">
                <a:solidFill>
                  <a:schemeClr val="tx1"/>
                </a:solidFill>
              </a:rPr>
              <a:t>reversal is </a:t>
            </a:r>
            <a:r>
              <a:rPr lang="en-ZA" sz="2800" b="1" dirty="0" smtClean="0">
                <a:solidFill>
                  <a:schemeClr val="tx1"/>
                </a:solidFill>
              </a:rPr>
              <a:t>				    granted</a:t>
            </a:r>
            <a:r>
              <a:rPr lang="en-ZA" sz="2800" b="1" dirty="0">
                <a:solidFill>
                  <a:schemeClr val="tx1"/>
                </a:solidFill>
              </a:rPr>
              <a:t>, but </a:t>
            </a:r>
            <a:r>
              <a:rPr lang="en-ZA" sz="2800" b="1" dirty="0" smtClean="0">
                <a:solidFill>
                  <a:schemeClr val="tx1"/>
                </a:solidFill>
              </a:rPr>
              <a:t>does </a:t>
            </a:r>
            <a:r>
              <a:rPr lang="en-ZA" sz="2800" b="1" dirty="0">
                <a:solidFill>
                  <a:schemeClr val="tx1"/>
                </a:solidFill>
              </a:rPr>
              <a:t>not include </a:t>
            </a:r>
            <a:r>
              <a:rPr lang="en-ZA" sz="2800" b="1" dirty="0" smtClean="0">
                <a:solidFill>
                  <a:schemeClr val="tx1"/>
                </a:solidFill>
              </a:rPr>
              <a:t>Tokai </a:t>
            </a:r>
            <a:r>
              <a:rPr lang="en-ZA" sz="2800" b="1" dirty="0">
                <a:solidFill>
                  <a:schemeClr val="tx1"/>
                </a:solidFill>
              </a:rPr>
              <a:t>or </a:t>
            </a:r>
            <a:r>
              <a:rPr lang="en-ZA" sz="2800" b="1" dirty="0" smtClean="0">
                <a:solidFill>
                  <a:schemeClr val="tx1"/>
                </a:solidFill>
              </a:rPr>
              <a:t>			    Cecilia – or the Boland.)</a:t>
            </a:r>
            <a:endParaRPr lang="en-Z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811" y="1197591"/>
            <a:ext cx="8290560" cy="4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r>
              <a:rPr lang="en-ZA" sz="3600" b="1" dirty="0">
                <a:solidFill>
                  <a:schemeClr val="accent6">
                    <a:lumMod val="75000"/>
                  </a:schemeClr>
                </a:solidFill>
              </a:rPr>
              <a:t>2006</a:t>
            </a:r>
            <a:r>
              <a:rPr lang="en-ZA" sz="3600" b="1" dirty="0"/>
              <a:t> </a:t>
            </a:r>
            <a:r>
              <a:rPr lang="en-ZA" sz="3600" b="1" dirty="0" smtClean="0"/>
              <a:t> SANParks </a:t>
            </a:r>
            <a:r>
              <a:rPr lang="en-ZA" sz="3600" b="1" dirty="0"/>
              <a:t>produce a Draft </a:t>
            </a:r>
            <a:r>
              <a:rPr lang="en-ZA" sz="3600" b="1" dirty="0" smtClean="0"/>
              <a:t>	    		  Management Framework, and the 	  original </a:t>
            </a:r>
            <a:r>
              <a:rPr lang="en-ZA" sz="3600" b="1" dirty="0" err="1"/>
              <a:t>Parkscape</a:t>
            </a:r>
            <a:r>
              <a:rPr lang="en-ZA" sz="3600" b="1" dirty="0"/>
              <a:t> is formed.  </a:t>
            </a:r>
          </a:p>
          <a:p>
            <a:pPr lvl="0">
              <a:lnSpc>
                <a:spcPct val="90000"/>
              </a:lnSpc>
              <a:spcAft>
                <a:spcPts val="1000"/>
              </a:spcAft>
            </a:pPr>
            <a:r>
              <a:rPr lang="en-ZA" sz="3600" b="1" dirty="0">
                <a:solidFill>
                  <a:schemeClr val="accent6">
                    <a:lumMod val="75000"/>
                  </a:schemeClr>
                </a:solidFill>
              </a:rPr>
              <a:t>2007</a:t>
            </a:r>
            <a:r>
              <a:rPr lang="en-ZA" sz="3600" b="1" dirty="0"/>
              <a:t> </a:t>
            </a:r>
            <a:r>
              <a:rPr lang="en-ZA" sz="3600" b="1" dirty="0" smtClean="0"/>
              <a:t> </a:t>
            </a:r>
            <a:r>
              <a:rPr lang="en-ZA" sz="3600" b="1" dirty="0" err="1" smtClean="0"/>
              <a:t>Parkscape</a:t>
            </a:r>
            <a:r>
              <a:rPr lang="en-ZA" sz="3600" b="1" dirty="0" smtClean="0"/>
              <a:t> </a:t>
            </a:r>
            <a:r>
              <a:rPr lang="en-ZA" sz="3600" b="1" dirty="0"/>
              <a:t>dissects the Draft </a:t>
            </a:r>
            <a:r>
              <a:rPr lang="en-ZA" sz="3600" b="1" dirty="0" smtClean="0"/>
              <a:t>	    	  Management Plan; 	  	  		  provides comprehensive </a:t>
            </a:r>
            <a:r>
              <a:rPr lang="en-ZA" sz="3600" b="1" dirty="0"/>
              <a:t>report </a:t>
            </a:r>
            <a:r>
              <a:rPr lang="en-ZA" sz="3600" b="1" dirty="0" smtClean="0"/>
              <a:t>to 	  City – and one </a:t>
            </a:r>
            <a:r>
              <a:rPr lang="en-ZA" sz="3600" b="1" dirty="0"/>
              <a:t>of the </a:t>
            </a:r>
            <a:r>
              <a:rPr lang="en-ZA" sz="3600" b="1" dirty="0" smtClean="0"/>
              <a:t>outcomes is</a:t>
            </a:r>
            <a:r>
              <a:rPr lang="en-ZA" sz="3600" b="1" dirty="0"/>
              <a:t>…</a:t>
            </a:r>
            <a:r>
              <a:rPr lang="en-ZA" sz="3600" b="1" dirty="0" smtClean="0"/>
              <a:t>	 	   	</a:t>
            </a:r>
            <a:r>
              <a:rPr lang="en-ZA" sz="36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71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400598"/>
            <a:ext cx="8596667" cy="1320795"/>
          </a:xfrm>
        </p:spPr>
        <p:txBody>
          <a:bodyPr anchorCtr="1"/>
          <a:lstStyle/>
          <a:p>
            <a:pPr lvl="0" algn="ctr"/>
            <a:r>
              <a:rPr lang="en-ZA" b="1" dirty="0">
                <a:solidFill>
                  <a:srgbClr val="548235"/>
                </a:solidFill>
              </a:rPr>
              <a:t>Tokai Cecilia Management Framework</a:t>
            </a:r>
            <a:br>
              <a:rPr lang="en-ZA" b="1" dirty="0">
                <a:solidFill>
                  <a:srgbClr val="548235"/>
                </a:solidFill>
              </a:rPr>
            </a:br>
            <a:r>
              <a:rPr lang="en-ZA" b="1" dirty="0">
                <a:solidFill>
                  <a:srgbClr val="548235"/>
                </a:solidFill>
              </a:rPr>
              <a:t>2005 - 2025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86337" y="1834606"/>
            <a:ext cx="8596667" cy="5142412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en-ZA" sz="3000" b="1" dirty="0" smtClean="0"/>
              <a:t>SANParks adopted a </a:t>
            </a:r>
            <a:r>
              <a:rPr lang="en-ZA" sz="3000" b="1" dirty="0"/>
              <a:t>20 year </a:t>
            </a:r>
            <a:r>
              <a:rPr lang="en-ZA" sz="3000" b="1" dirty="0" smtClean="0"/>
              <a:t>vision, </a:t>
            </a:r>
            <a:r>
              <a:rPr lang="en-ZA" sz="3000" b="1" dirty="0"/>
              <a:t>presenting an “image of the future</a:t>
            </a:r>
            <a:r>
              <a:rPr lang="en-ZA" sz="3000" b="1" dirty="0" smtClean="0"/>
              <a:t>”.</a:t>
            </a:r>
            <a:endParaRPr lang="en-ZA" sz="3000" b="1" dirty="0"/>
          </a:p>
          <a:p>
            <a:pPr lvl="0">
              <a:lnSpc>
                <a:spcPct val="70000"/>
              </a:lnSpc>
            </a:pPr>
            <a:r>
              <a:rPr lang="en-ZA" sz="3000" b="1" dirty="0" smtClean="0"/>
              <a:t>Plan refined </a:t>
            </a:r>
            <a:r>
              <a:rPr lang="en-ZA" sz="3000" b="1" dirty="0"/>
              <a:t>into broad diversity, heritage, eco-tourism &amp; recreational objectives.</a:t>
            </a:r>
          </a:p>
          <a:p>
            <a:pPr lvl="0">
              <a:lnSpc>
                <a:spcPct val="70000"/>
              </a:lnSpc>
            </a:pPr>
            <a:r>
              <a:rPr lang="en-ZA" sz="3000" b="1" dirty="0"/>
              <a:t>I</a:t>
            </a:r>
            <a:r>
              <a:rPr lang="en-ZA" sz="3000" b="1" dirty="0" smtClean="0"/>
              <a:t>nnovative compromise resulted in </a:t>
            </a:r>
            <a:r>
              <a:rPr lang="en-ZA" sz="3000" b="1" dirty="0"/>
              <a:t>certain designated “transition areas” in </a:t>
            </a:r>
            <a:r>
              <a:rPr lang="en-ZA" sz="3000" b="1" dirty="0" smtClean="0"/>
              <a:t>Tokai </a:t>
            </a:r>
            <a:r>
              <a:rPr lang="en-ZA" sz="3000" b="1" dirty="0"/>
              <a:t>&amp; </a:t>
            </a:r>
            <a:r>
              <a:rPr lang="en-ZA" sz="3000" b="1" dirty="0" smtClean="0"/>
              <a:t>Cecilia: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ZA" sz="3000" b="1" dirty="0" smtClean="0"/>
              <a:t>to be replanted </a:t>
            </a:r>
            <a:r>
              <a:rPr lang="en-ZA" sz="3000" b="1" dirty="0"/>
              <a:t>with non-invasive exotic shade </a:t>
            </a:r>
            <a:r>
              <a:rPr lang="en-ZA" sz="3000" b="1" dirty="0" smtClean="0"/>
              <a:t>trees along </a:t>
            </a:r>
            <a:r>
              <a:rPr lang="en-ZA" sz="3000" b="1" dirty="0"/>
              <a:t>the </a:t>
            </a:r>
            <a:r>
              <a:rPr lang="en-ZA" sz="3000" b="1" dirty="0" smtClean="0"/>
              <a:t>periphery and consolidation of existing </a:t>
            </a:r>
            <a:r>
              <a:rPr lang="en-ZA" sz="3000" b="1" dirty="0"/>
              <a:t>planted areas.</a:t>
            </a:r>
          </a:p>
          <a:p>
            <a:pPr lvl="0">
              <a:lnSpc>
                <a:spcPct val="70000"/>
              </a:lnSpc>
            </a:pPr>
            <a:endParaRPr lang="en-ZA" sz="1500" dirty="0"/>
          </a:p>
          <a:p>
            <a:pPr marL="0" lvl="0" indent="0">
              <a:lnSpc>
                <a:spcPct val="70000"/>
              </a:lnSpc>
              <a:buNone/>
            </a:pPr>
            <a:endParaRPr lang="en-ZA" sz="1300" b="1" dirty="0" smtClean="0">
              <a:solidFill>
                <a:srgbClr val="70AD47"/>
              </a:solidFill>
              <a:hlinkClick r:id="rId2"/>
            </a:endParaRPr>
          </a:p>
          <a:p>
            <a:pPr marL="0" lvl="0" indent="0">
              <a:lnSpc>
                <a:spcPct val="70000"/>
              </a:lnSpc>
              <a:buNone/>
            </a:pPr>
            <a:endParaRPr lang="en-ZA" sz="1300" b="1" dirty="0">
              <a:solidFill>
                <a:srgbClr val="70AD47"/>
              </a:solidFill>
              <a:hlinkClick r:id="rId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9084977" cy="1320795"/>
          </a:xfrm>
        </p:spPr>
        <p:txBody>
          <a:bodyPr>
            <a:normAutofit/>
          </a:bodyPr>
          <a:lstStyle/>
          <a:p>
            <a:pPr lvl="0"/>
            <a:r>
              <a:rPr lang="en-ZA" b="1" dirty="0" smtClean="0">
                <a:solidFill>
                  <a:srgbClr val="548235"/>
                </a:solidFill>
              </a:rPr>
              <a:t>The Framework’s vision statement:</a:t>
            </a:r>
            <a:endParaRPr lang="en-ZA" b="1" dirty="0">
              <a:solidFill>
                <a:srgbClr val="548235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4418" y="1864498"/>
            <a:ext cx="8596667" cy="388076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ZA" sz="3200" b="1" dirty="0" smtClean="0"/>
              <a:t>‘To </a:t>
            </a:r>
            <a:r>
              <a:rPr lang="en-ZA" sz="3200" b="1" dirty="0"/>
              <a:t>manage Tokai and Cecilia into the future in terms of legal requirements, applicable policies and the lease agreement and to accommodate the conservation of biodiversity and heritage, development of eco-tourism opportunities and recreational activities so as to fully integrate the area into the Park.’</a:t>
            </a:r>
          </a:p>
          <a:p>
            <a:pPr marL="0" lvl="0" indent="0">
              <a:lnSpc>
                <a:spcPct val="90000"/>
              </a:lnSpc>
              <a:buNone/>
            </a:pPr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2035</TotalTime>
  <Words>962</Words>
  <Application>Microsoft Office PowerPoint</Application>
  <PresentationFormat>Widescreen</PresentationFormat>
  <Paragraphs>121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Trebuchet MS</vt:lpstr>
      <vt:lpstr>Wingdings</vt:lpstr>
      <vt:lpstr>Wingdings 3</vt:lpstr>
      <vt:lpstr>Facet</vt:lpstr>
      <vt:lpstr>PARKSCAPE </vt:lpstr>
      <vt:lpstr>        What is Parkscape?</vt:lpstr>
      <vt:lpstr>      Why Parkscape?  </vt:lpstr>
      <vt:lpstr>The history:</vt:lpstr>
      <vt:lpstr>PowerPoint Presentation</vt:lpstr>
      <vt:lpstr>PowerPoint Presentation</vt:lpstr>
      <vt:lpstr>PowerPoint Presentation</vt:lpstr>
      <vt:lpstr>Tokai Cecilia Management Framework 2005 - 2025</vt:lpstr>
      <vt:lpstr>The Framework’s vision statement:</vt:lpstr>
      <vt:lpstr>And about the recreational aspect…?</vt:lpstr>
      <vt:lpstr>So about these “Transition Areas” </vt:lpstr>
      <vt:lpstr>How will the “transition areas” work?</vt:lpstr>
      <vt:lpstr>HOW IT SHOULD LOOK…</vt:lpstr>
      <vt:lpstr>Looks great, so what’s the problem?</vt:lpstr>
      <vt:lpstr>PowerPoint Presentation</vt:lpstr>
      <vt:lpstr>PowerPoint Presentation</vt:lpstr>
      <vt:lpstr>PowerPoint Presentation</vt:lpstr>
      <vt:lpstr>What does all this tell us?</vt:lpstr>
      <vt:lpstr>Some key concerns</vt:lpstr>
      <vt:lpstr>PowerPoint Presentation</vt:lpstr>
      <vt:lpstr>PowerPoint Presentation</vt:lpstr>
      <vt:lpstr>And this is some of what we found in the fynbos…</vt:lpstr>
      <vt:lpstr>PowerPoint Presentation</vt:lpstr>
      <vt:lpstr>Lower Tokai concerns</vt:lpstr>
      <vt:lpstr>Do we know what will happen?</vt:lpstr>
      <vt:lpstr>Most critically…</vt:lpstr>
      <vt:lpstr>The realities are… </vt:lpstr>
      <vt:lpstr>And there has to be…</vt:lpstr>
      <vt:lpstr>What you can do…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PARKSCAPE</dc:title>
  <dc:creator>Nicky Schmidt</dc:creator>
  <cp:lastModifiedBy>Chris Whyte</cp:lastModifiedBy>
  <cp:revision>81</cp:revision>
  <dcterms:created xsi:type="dcterms:W3CDTF">2016-06-17T19:24:14Z</dcterms:created>
  <dcterms:modified xsi:type="dcterms:W3CDTF">2016-07-21T14:00:25Z</dcterms:modified>
</cp:coreProperties>
</file>